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7" r:id="rId3"/>
    <p:sldId id="282" r:id="rId4"/>
    <p:sldId id="315" r:id="rId5"/>
    <p:sldId id="283" r:id="rId6"/>
    <p:sldId id="273" r:id="rId7"/>
    <p:sldId id="278" r:id="rId8"/>
    <p:sldId id="265" r:id="rId9"/>
    <p:sldId id="316" r:id="rId10"/>
    <p:sldId id="318" r:id="rId11"/>
    <p:sldId id="296" r:id="rId12"/>
    <p:sldId id="257" r:id="rId13"/>
    <p:sldId id="301" r:id="rId14"/>
    <p:sldId id="258" r:id="rId15"/>
    <p:sldId id="311" r:id="rId16"/>
    <p:sldId id="313" r:id="rId17"/>
    <p:sldId id="298" r:id="rId18"/>
    <p:sldId id="302" r:id="rId19"/>
    <p:sldId id="303" r:id="rId20"/>
    <p:sldId id="305" r:id="rId21"/>
    <p:sldId id="307" r:id="rId22"/>
    <p:sldId id="306" r:id="rId23"/>
    <p:sldId id="280" r:id="rId24"/>
    <p:sldId id="259" r:id="rId25"/>
    <p:sldId id="292" r:id="rId26"/>
    <p:sldId id="317" r:id="rId27"/>
    <p:sldId id="293" r:id="rId28"/>
    <p:sldId id="281" r:id="rId29"/>
    <p:sldId id="304" r:id="rId30"/>
    <p:sldId id="294" r:id="rId31"/>
    <p:sldId id="289" r:id="rId32"/>
    <p:sldId id="290" r:id="rId33"/>
    <p:sldId id="314" r:id="rId34"/>
    <p:sldId id="260" r:id="rId35"/>
    <p:sldId id="270" r:id="rId36"/>
    <p:sldId id="299" r:id="rId37"/>
    <p:sldId id="269" r:id="rId38"/>
    <p:sldId id="271" r:id="rId39"/>
    <p:sldId id="276" r:id="rId40"/>
    <p:sldId id="279" r:id="rId41"/>
    <p:sldId id="300" r:id="rId42"/>
    <p:sldId id="277"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0T13:06:55.403"/>
    </inkml:context>
    <inkml:brush xml:id="br0">
      <inkml:brushProperty name="width" value="0.35" units="cm"/>
      <inkml:brushProperty name="height" value="0.35" units="cm"/>
    </inkml:brush>
  </inkml:definitions>
  <inkml:trace contextRef="#ctx0" brushRef="#br0">1 53 24575,'94'0'0,"99"-1"0,247 30 0,-286 2 0,-108-19 0,2-2 0,-1-3 0,60 3 0,1545-12 0,-1624 0 0,49-8 0,19-2 0,-28 9 0,97-17 0,-147 15 0,1 0 0,-1-2 0,0 0 0,24-14 0,-27 13 0,2 0 0,-1 1 0,1 0 0,0 1 0,27-5 0,54 3 0,185 6 0,-139 5 0,911-1-1973,-1003-2-4245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0T13:06:56.924"/>
    </inkml:context>
    <inkml:brush xml:id="br0">
      <inkml:brushProperty name="width" value="0.35" units="cm"/>
      <inkml:brushProperty name="height" value="0.35" units="cm"/>
    </inkml:brush>
  </inkml:definitions>
  <inkml:trace contextRef="#ctx0" brushRef="#br0">0 27 24575,'1'1'0,"-1"0"0,1 0 0,0 0 0,-1 1 0,1-1 0,0 0 0,-1 0 0,1 0 0,0 0 0,0-1 0,0 1 0,0 0 0,0 0 0,0 0 0,0-1 0,0 1 0,0-1 0,0 1 0,1-1 0,-1 1 0,0-1 0,0 1 0,0-1 0,1 0 0,-1 0 0,0 0 0,0 0 0,2 0 0,44 4 0,-39-4 0,725 3 0,-372-6 0,158 6 0,554-6 0,-840-22 0,-41 3 0,127 20 0,-156 4 0,-107 3-1365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0T13:06:57.990"/>
    </inkml:context>
    <inkml:brush xml:id="br0">
      <inkml:brushProperty name="width" value="0.35" units="cm"/>
      <inkml:brushProperty name="height" value="0.35" units="cm"/>
    </inkml:brush>
  </inkml:definitions>
  <inkml:trace contextRef="#ctx0" brushRef="#br0">2425 211 24575,'-83'-1'0,"1"-4"0,0-3 0,-109-26 0,137 23 0,-1 3 0,-78-2 0,-113 12 0,92 0 0,95-1 0,14 1 0,1-2 0,-1-3 0,0-1 0,1-2 0,-45-12 0,55 11 0,0 0 0,0 2 0,-66 0 0,-36-5 0,28-6 0,-137-2 0,192 15-169,-1-2 0,-84-20 0,100 17-689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0T13:08:41.136"/>
    </inkml:context>
    <inkml:brush xml:id="br0">
      <inkml:brushProperty name="width" value="0.35" units="cm"/>
      <inkml:brushProperty name="height" value="0.35" units="cm"/>
    </inkml:brush>
  </inkml:definitions>
  <inkml:trace contextRef="#ctx0" brushRef="#br0">1 124 24575,'1'0'0,"0"0"0,0 1 0,0-1 0,0 1 0,0 0 0,0-1 0,0 1 0,0 0 0,0-1 0,0 1 0,-1 0 0,1 0 0,0 0 0,0 0 0,-1 0 0,1 0 0,-1 0 0,1 0 0,-1 0 0,1 0 0,-1 0 0,0 0 0,1 0 0,-1 0 0,0 0 0,0 0 0,0 2 0,5 37 0,-5-35 0,0 78 0,-2-63 0,2 1 0,0 0 0,1 0 0,1-1 0,1 1 0,8 28 0,-11-49 0,0 0 0,0-1 0,0 1 0,0 0 0,1 0 0,-1 0 0,0 0 0,0 0 0,0 0 0,0 0 0,0 0 0,0 0 0,0 0 0,0 0 0,0 0 0,0 0 0,0 0 0,0-1 0,1 1 0,-1 0 0,0 0 0,0 0 0,0 0 0,0 0 0,0 0 0,0 0 0,0 0 0,0 0 0,0 0 0,1 0 0,-1 0 0,0 0 0,0 0 0,0 0 0,0 0 0,0 0 0,0 1 0,0-1 0,0 0 0,0 0 0,1 0 0,-1 0 0,0 0 0,0 0 0,0 0 0,0 0 0,0 0 0,0 0 0,0 0 0,0 0 0,0 0 0,0 1 0,0-1 0,0 0 0,0 0 0,0 0 0,0 0 0,4-16 0,-1-22 0,-4 11 0,-2 0 0,-6-32 0,4 37 0,1-1 0,2 0 0,0-45 0,2 66 0,0 0 0,1 0 0,-1 0 0,0 0 0,1 0 0,-1 0 0,1 0 0,0 0 0,0 0 0,-1 0 0,1 1 0,1-1 0,-1 0 0,0 1 0,0-1 0,1 0 0,-1 1 0,0 0 0,1-1 0,0 1 0,-1 0 0,1 0 0,0 0 0,1-1 0,4-1 0,0 1 0,0 1 0,0-1 0,0 1 0,12-1 0,-15 2 0,1 0 0,0 0 0,-1 0 0,1-1 0,-1 1 0,0-1 0,1-1 0,-1 1 0,0-1 0,1 1 0,-1-1 0,0 0 0,0-1 0,0 1 0,-1-1 0,1 1 0,3-4 0,-4 1 0,1 0 0,0 0 0,0 1 0,1 0 0,-1 0 0,1 0 0,0 0 0,0 1 0,0 0 0,0 0 0,8-3 0,-3 2 0,1 2 0,-1-1 0,1 1 0,0 1 0,16-1 0,537 1 0,-255 4 0,-11-5 0,336 5 0,-487 8 0,43 2 0,9-1 0,-10 0 0,-178-13 0,0 1 0,0 0 0,-1 1 0,1 0 0,0 1 0,-1 0 0,1 0 0,-1 1 0,1 1 0,-1-1 0,0 2 0,-1-1 0,15 10 0,4 2 0,0 0 0,2-3 0,0 0 0,0-2 0,1-1 0,59 11 0,-37-16 0,1-1 0,86-7 0,-33 0 0,-83 3 0,-7-1 0,0 1 0,0 0 0,0 1 0,0 1 0,31 8 0,-45-9 0,0 0 0,-1 0 0,1 1 0,0-1 0,-1 1 0,1-1 0,-1 1 0,0 0 0,0 0 0,0 0 0,1 0 0,-2 0 0,1 0 0,0 1 0,0-1 0,2 5 0,-3-3 0,0 0 0,0 0 0,-1 0 0,1 0 0,-1 0 0,0 0 0,0 0 0,0 0 0,0 0 0,-1 0 0,0 0 0,0 0 0,0 0 0,0 0 0,-3 5 0,-3 7 0,-1-1 0,-1 0 0,0-1 0,-1 0 0,-12 13 0,-14 21 0,30-39 0,-4 5 0,1 0 0,-2 0 0,-20 21 0,26-31 0,0 0 0,0-1 0,0 0 0,0 1 0,-1-2 0,1 1 0,-1-1 0,1 1 0,-1-2 0,0 1 0,0-1 0,0 1 0,0-2 0,-8 1 0,-36-1 0,0-2 0,-53-11 0,-11 0 0,-177-10 0,148 12 0,-80-2 0,-89-11 0,-24 0 0,128 26 0,-340-4 0,334-22 0,142 13 0,-115-3 0,-417 16 0,1978-2 0,-1306-3 0,113-21 0,-8 1 0,-79 14 0,128-6 0,1465 16-1365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0T13:08:44.922"/>
    </inkml:context>
    <inkml:brush xml:id="br0">
      <inkml:brushProperty name="width" value="0.35" units="cm"/>
      <inkml:brushProperty name="height" value="0.35" units="cm"/>
    </inkml:brush>
  </inkml:definitions>
  <inkml:trace contextRef="#ctx0" brushRef="#br0">3 0 24575,'-2'125'0,"5"136"0,-3-255 0,1 0 0,0 0 0,0 0 0,1 0 0,0 0 0,0 0 0,0-1 0,1 1 0,0-1 0,0 0 0,0 0 0,0 0 0,1 0 0,5 5 0,-2-3 0,0-1 0,0 0 0,1-1 0,0 0 0,0 0 0,1 0 0,-1-1 0,13 4 0,5-1 0,0 0 0,1-2 0,-1 0 0,1-2 0,37-1 0,159 9 0,-136-4 0,1-3 0,-1-4 0,145-19 0,-130 3 0,152-2 0,107 19 0,-129 2 0,530-3 0,-745-1 0,0-1 0,0-1 0,0 0 0,0-1 0,19-8 0,-19 6 0,1 1 0,-1 1 0,1 0 0,26-1 0,6 0 0,0-1 0,-1-3 0,0-1 0,62-24 0,89-22 0,-162 48 0,0 2 0,1 1 0,50 0 0,-85 5 0,-1 0 0,1 1 0,-1-1 0,1 0 0,0-1 0,-1 1 0,1-1 0,-1 1 0,0-1 0,1 0 0,-1 0 0,1-1 0,-1 1 0,0-1 0,0 1 0,0-1 0,0 0 0,0 0 0,0-1 0,-1 1 0,1 0 0,-1-1 0,1 0 0,-1 1 0,0-1 0,0 0 0,0 0 0,-1-1 0,1 1 0,-1 0 0,1 0 0,-1-1 0,0 1 0,0-1 0,-1 1 0,1-1 0,-1 1 0,0-1 0,0 1 0,0-7 0,1-7 0,0-1 0,0 0 0,-1 0 0,0 0 0,-2 0 0,0 0 0,-6-24 0,6 39 0,1 1 0,-1 0 0,0-1 0,0 1 0,0 0 0,0 0 0,0 0 0,-1 0 0,1 1 0,0-1 0,-1 1 0,1-1 0,-1 1 0,0 0 0,1 0 0,-1 0 0,0 0 0,0 0 0,0 1 0,0-1 0,1 1 0,-5 0 0,-75 1 0,62 0 0,-95 2 0,-146 12 0,154-5 0,-199-8 0,148-5 0,114 3 0,-312 15 0,210-4 0,-186-10 0,145-4 0,-1253 3-1365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9CD2DE-15B5-4F9C-AE90-977ECEBFB393}" type="datetimeFigureOut">
              <a:rPr lang="en-US" smtClean="0"/>
              <a:t>7/30/2024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C8704BCA-03A0-45E3-BFFE-70E6578C887A}"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3940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CD2DE-15B5-4F9C-AE90-977ECEBFB393}"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04BCA-03A0-45E3-BFFE-70E6578C887A}"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4028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CD2DE-15B5-4F9C-AE90-977ECEBFB393}"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04BCA-03A0-45E3-BFFE-70E6578C887A}"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881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CD2DE-15B5-4F9C-AE90-977ECEBFB393}"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04BCA-03A0-45E3-BFFE-70E6578C887A}"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36812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9CD2DE-15B5-4F9C-AE90-977ECEBFB393}"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04BCA-03A0-45E3-BFFE-70E6578C887A}"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96145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9CD2DE-15B5-4F9C-AE90-977ECEBFB393}"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04BCA-03A0-45E3-BFFE-70E6578C887A}"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35658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9CD2DE-15B5-4F9C-AE90-977ECEBFB393}" type="datetimeFigureOut">
              <a:rPr lang="en-US" smtClean="0"/>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704BCA-03A0-45E3-BFFE-70E6578C887A}"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2509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9CD2DE-15B5-4F9C-AE90-977ECEBFB393}" type="datetimeFigureOut">
              <a:rPr lang="en-US" smtClean="0"/>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704BCA-03A0-45E3-BFFE-70E6578C887A}"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6255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CD2DE-15B5-4F9C-AE90-977ECEBFB393}" type="datetimeFigureOut">
              <a:rPr lang="en-US" smtClean="0"/>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704BCA-03A0-45E3-BFFE-70E6578C887A}" type="slidenum">
              <a:rPr lang="en-US" smtClean="0"/>
              <a:t>‹#›</a:t>
            </a:fld>
            <a:endParaRPr lang="en-US"/>
          </a:p>
        </p:txBody>
      </p:sp>
    </p:spTree>
    <p:extLst>
      <p:ext uri="{BB962C8B-B14F-4D97-AF65-F5344CB8AC3E}">
        <p14:creationId xmlns:p14="http://schemas.microsoft.com/office/powerpoint/2010/main" val="116143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9CD2DE-15B5-4F9C-AE90-977ECEBFB393}"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04BCA-03A0-45E3-BFFE-70E6578C887A}"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7855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89CD2DE-15B5-4F9C-AE90-977ECEBFB393}" type="datetimeFigureOut">
              <a:rPr lang="en-US" smtClean="0"/>
              <a:t>7/30/2024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C8704BCA-03A0-45E3-BFFE-70E6578C887A}"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70145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89CD2DE-15B5-4F9C-AE90-977ECEBFB393}" type="datetimeFigureOut">
              <a:rPr lang="en-US" smtClean="0"/>
              <a:t>7/30/2024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C8704BCA-03A0-45E3-BFFE-70E6578C887A}"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754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3xYXUeSmb-Y"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outu.be/rCWt7gDwEPc?si=87B3606KkEoOvyGE"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4.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customXml" Target="../ink/ink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customXml" Target="../ink/ink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BA9B-8559-C29B-E846-179F7957FBEE}"/>
              </a:ext>
            </a:extLst>
          </p:cNvPr>
          <p:cNvSpPr>
            <a:spLocks noGrp="1"/>
          </p:cNvSpPr>
          <p:nvPr>
            <p:ph type="ctrTitle"/>
          </p:nvPr>
        </p:nvSpPr>
        <p:spPr/>
        <p:txBody>
          <a:bodyPr/>
          <a:lstStyle/>
          <a:p>
            <a:pPr algn="ctr"/>
            <a:r>
              <a:rPr lang="en-US" dirty="0"/>
              <a:t>WARDEN AND Clerk Training</a:t>
            </a:r>
          </a:p>
        </p:txBody>
      </p:sp>
      <p:sp>
        <p:nvSpPr>
          <p:cNvPr id="3" name="Subtitle 2">
            <a:extLst>
              <a:ext uri="{FF2B5EF4-FFF2-40B4-BE49-F238E27FC236}">
                <a16:creationId xmlns:a16="http://schemas.microsoft.com/office/drawing/2014/main" id="{23F5F285-4932-AFC2-6B4D-99DC87DDECEF}"/>
              </a:ext>
            </a:extLst>
          </p:cNvPr>
          <p:cNvSpPr>
            <a:spLocks noGrp="1"/>
          </p:cNvSpPr>
          <p:nvPr>
            <p:ph type="subTitle" idx="1"/>
          </p:nvPr>
        </p:nvSpPr>
        <p:spPr/>
        <p:txBody>
          <a:bodyPr/>
          <a:lstStyle/>
          <a:p>
            <a:pPr algn="ctr"/>
            <a:r>
              <a:rPr lang="en-US" i="1" dirty="0"/>
              <a:t>2024 elections</a:t>
            </a:r>
          </a:p>
          <a:p>
            <a:pPr algn="ctr"/>
            <a:r>
              <a:rPr lang="en-US" i="1" dirty="0"/>
              <a:t>Haverhill City Clerk’s Office</a:t>
            </a:r>
          </a:p>
        </p:txBody>
      </p:sp>
    </p:spTree>
    <p:extLst>
      <p:ext uri="{BB962C8B-B14F-4D97-AF65-F5344CB8AC3E}">
        <p14:creationId xmlns:p14="http://schemas.microsoft.com/office/powerpoint/2010/main" val="539592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2DC8-793D-7B7B-B4A8-56C7435F87CB}"/>
              </a:ext>
            </a:extLst>
          </p:cNvPr>
          <p:cNvSpPr>
            <a:spLocks noGrp="1"/>
          </p:cNvSpPr>
          <p:nvPr>
            <p:ph type="title"/>
          </p:nvPr>
        </p:nvSpPr>
        <p:spPr/>
        <p:txBody>
          <a:bodyPr/>
          <a:lstStyle/>
          <a:p>
            <a:r>
              <a:rPr lang="en-US" dirty="0"/>
              <a:t>Poll Pad Check-in Numbers for Sub-precincts</a:t>
            </a:r>
          </a:p>
        </p:txBody>
      </p:sp>
      <p:sp>
        <p:nvSpPr>
          <p:cNvPr id="3" name="Content Placeholder 2">
            <a:extLst>
              <a:ext uri="{FF2B5EF4-FFF2-40B4-BE49-F238E27FC236}">
                <a16:creationId xmlns:a16="http://schemas.microsoft.com/office/drawing/2014/main" id="{757DCC66-E611-E2FB-6CAA-9F7BAADB1A17}"/>
              </a:ext>
            </a:extLst>
          </p:cNvPr>
          <p:cNvSpPr>
            <a:spLocks noGrp="1"/>
          </p:cNvSpPr>
          <p:nvPr>
            <p:ph idx="1"/>
          </p:nvPr>
        </p:nvSpPr>
        <p:spPr/>
        <p:txBody>
          <a:bodyPr>
            <a:normAutofit lnSpcReduction="10000"/>
          </a:bodyPr>
          <a:lstStyle/>
          <a:p>
            <a:pPr marL="0" marR="0" indent="0">
              <a:lnSpc>
                <a:spcPct val="107000"/>
              </a:lnSpc>
              <a:spcBef>
                <a:spcPts val="0"/>
              </a:spcBef>
              <a:spcAft>
                <a:spcPts val="800"/>
              </a:spcAft>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To determine the total number of check-ins for your precinct vs your sub-precinct, follow the steps below:</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spcBef>
                <a:spcPts val="0"/>
              </a:spcBef>
              <a:spcAft>
                <a:spcPts val="800"/>
              </a:spcAft>
              <a:buFont typeface="+mj-lt"/>
              <a:buAutoNum type="arabicPeriod"/>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Select Menu </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spcBef>
                <a:spcPts val="0"/>
              </a:spcBef>
              <a:spcAft>
                <a:spcPts val="800"/>
              </a:spcAft>
              <a:buFont typeface="+mj-lt"/>
              <a:buAutoNum type="arabicPeriod"/>
            </a:pP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Select option </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sym typeface="Wingdings" panose="05000000000000000000" pitchFamily="2" charset="2"/>
              </a:rPr>
              <a:t></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 Summary Report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spcBef>
                <a:spcPts val="0"/>
              </a:spcBef>
              <a:spcAft>
                <a:spcPts val="800"/>
              </a:spcAft>
              <a:buFont typeface="+mj-lt"/>
              <a:buAutoNum type="arabicPeriod"/>
            </a:pP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Select option </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sym typeface="Wingdings" panose="05000000000000000000" pitchFamily="2" charset="2"/>
              </a:rPr>
              <a:t></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 All Check-Ins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spcBef>
                <a:spcPts val="0"/>
              </a:spcBef>
              <a:spcAft>
                <a:spcPts val="800"/>
              </a:spcAft>
              <a:buFont typeface="+mj-lt"/>
              <a:buAutoNum type="arabicPeriod"/>
            </a:pP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 Select option </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sym typeface="Wingdings" panose="05000000000000000000" pitchFamily="2" charset="2"/>
              </a:rPr>
              <a:t></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 Precincts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spcBef>
                <a:spcPts val="0"/>
              </a:spcBef>
              <a:spcAft>
                <a:spcPts val="800"/>
              </a:spcAft>
              <a:buFont typeface="+mj-lt"/>
              <a:buAutoNum type="arabicPeriod"/>
            </a:pP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From the drop down, choose the precinct or sub precinct you are looking for to determine the total number of check-ins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spcBef>
                <a:spcPts val="0"/>
              </a:spcBef>
              <a:spcAft>
                <a:spcPts val="800"/>
              </a:spcAft>
              <a:buFont typeface="+mj-lt"/>
              <a:buAutoNum type="arabicPeriod"/>
            </a:pP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Write the number determined in your Clerk’s Log and on Tally Sheets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spcBef>
                <a:spcPts val="0"/>
              </a:spcBef>
              <a:spcAft>
                <a:spcPts val="800"/>
              </a:spcAft>
              <a:buFont typeface="+mj-lt"/>
              <a:buAutoNum type="arabicPeriod"/>
            </a:pP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Repeat steps 1-6 to determine the number for the other precinct/sub-precinct you are looking for</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06797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88E75-C941-D213-367E-FE7BD9176D36}"/>
              </a:ext>
            </a:extLst>
          </p:cNvPr>
          <p:cNvSpPr>
            <a:spLocks noGrp="1"/>
          </p:cNvSpPr>
          <p:nvPr>
            <p:ph type="title"/>
          </p:nvPr>
        </p:nvSpPr>
        <p:spPr/>
        <p:txBody>
          <a:bodyPr/>
          <a:lstStyle/>
          <a:p>
            <a:r>
              <a:rPr lang="en-US" b="1" u="sng" dirty="0"/>
              <a:t>INACTIVE VOTERS</a:t>
            </a:r>
            <a:endParaRPr lang="en-US" dirty="0"/>
          </a:p>
        </p:txBody>
      </p:sp>
      <p:sp>
        <p:nvSpPr>
          <p:cNvPr id="3" name="Content Placeholder 2">
            <a:extLst>
              <a:ext uri="{FF2B5EF4-FFF2-40B4-BE49-F238E27FC236}">
                <a16:creationId xmlns:a16="http://schemas.microsoft.com/office/drawing/2014/main" id="{A499F2C1-7FFB-1766-FF4A-921CC7F52EE0}"/>
              </a:ext>
            </a:extLst>
          </p:cNvPr>
          <p:cNvSpPr>
            <a:spLocks noGrp="1"/>
          </p:cNvSpPr>
          <p:nvPr>
            <p:ph idx="1"/>
          </p:nvPr>
        </p:nvSpPr>
        <p:spPr/>
        <p:txBody>
          <a:bodyPr>
            <a:normAutofit fontScale="92500" lnSpcReduction="10000"/>
          </a:bodyPr>
          <a:lstStyle/>
          <a:p>
            <a:pPr lvl="0" defTabSz="914400">
              <a:defRPr/>
            </a:pPr>
            <a:r>
              <a:rPr lang="en-US" sz="2400" b="1" dirty="0"/>
              <a:t>Reasons A Voter is Inactive</a:t>
            </a:r>
          </a:p>
          <a:p>
            <a:pPr marL="800100" lvl="1" indent="-342900" defTabSz="914400">
              <a:buFont typeface="Arial" pitchFamily="34" charset="0"/>
              <a:buChar char="•"/>
              <a:defRPr/>
            </a:pPr>
            <a:r>
              <a:rPr lang="en-US" sz="2400" dirty="0">
                <a:effectLst>
                  <a:outerShdw blurRad="63500" dir="2700000" algn="tl" rotWithShape="0">
                    <a:schemeClr val="tx1">
                      <a:alpha val="40000"/>
                    </a:schemeClr>
                  </a:outerShdw>
                </a:effectLst>
              </a:rPr>
              <a:t>Did not return the annual census</a:t>
            </a:r>
          </a:p>
          <a:p>
            <a:pPr marL="800100" lvl="1" indent="-342900" defTabSz="914400">
              <a:buFont typeface="Arial" pitchFamily="34" charset="0"/>
              <a:buChar char="•"/>
              <a:defRPr/>
            </a:pPr>
            <a:r>
              <a:rPr lang="en-US" sz="2400" dirty="0">
                <a:effectLst>
                  <a:outerShdw blurRad="63500" dir="2700000" algn="tl" rotWithShape="0">
                    <a:schemeClr val="tx1">
                      <a:alpha val="40000"/>
                    </a:schemeClr>
                  </a:outerShdw>
                </a:effectLst>
              </a:rPr>
              <a:t>Has not voted in several past elections</a:t>
            </a:r>
          </a:p>
          <a:p>
            <a:pPr marL="1257300" lvl="2" indent="-342900">
              <a:defRPr/>
            </a:pPr>
            <a:r>
              <a:rPr lang="en-US" sz="2200" dirty="0">
                <a:effectLst>
                  <a:outerShdw blurRad="63500" dir="2700000" algn="tl" rotWithShape="0">
                    <a:schemeClr val="tx1">
                      <a:alpha val="40000"/>
                    </a:schemeClr>
                  </a:outerShdw>
                </a:effectLst>
              </a:rPr>
              <a:t>Skipping one election will not make you inactive</a:t>
            </a:r>
          </a:p>
          <a:p>
            <a:pPr marL="800100" lvl="1" indent="-342900" defTabSz="914400">
              <a:buFont typeface="Arial" pitchFamily="34" charset="0"/>
              <a:buChar char="•"/>
              <a:defRPr/>
            </a:pPr>
            <a:r>
              <a:rPr lang="en-US" sz="2400" dirty="0">
                <a:effectLst>
                  <a:outerShdw blurRad="63500" dir="2700000" algn="tl" rotWithShape="0">
                    <a:schemeClr val="tx1">
                      <a:alpha val="40000"/>
                    </a:schemeClr>
                  </a:outerShdw>
                </a:effectLst>
              </a:rPr>
              <a:t>May have returned census and voted, but recently changed their registration and the acknowledgement notice was returned to our office as undeliverable</a:t>
            </a:r>
          </a:p>
          <a:p>
            <a:pPr marL="1257300" lvl="2" indent="-342900">
              <a:defRPr/>
            </a:pPr>
            <a:r>
              <a:rPr lang="en-US" sz="2200" dirty="0">
                <a:effectLst>
                  <a:outerShdw blurRad="63500" dir="2700000" algn="tl" rotWithShape="0">
                    <a:schemeClr val="tx1">
                      <a:alpha val="40000"/>
                    </a:schemeClr>
                  </a:outerShdw>
                </a:effectLst>
              </a:rPr>
              <a:t>This could be a change initiated at the RMV or other state agencies</a:t>
            </a:r>
          </a:p>
          <a:p>
            <a:endParaRPr lang="en-US" dirty="0"/>
          </a:p>
        </p:txBody>
      </p:sp>
    </p:spTree>
    <p:extLst>
      <p:ext uri="{BB962C8B-B14F-4D97-AF65-F5344CB8AC3E}">
        <p14:creationId xmlns:p14="http://schemas.microsoft.com/office/powerpoint/2010/main" val="433312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88E75-C941-D213-367E-FE7BD9176D36}"/>
              </a:ext>
            </a:extLst>
          </p:cNvPr>
          <p:cNvSpPr>
            <a:spLocks noGrp="1"/>
          </p:cNvSpPr>
          <p:nvPr>
            <p:ph type="title"/>
          </p:nvPr>
        </p:nvSpPr>
        <p:spPr/>
        <p:txBody>
          <a:bodyPr/>
          <a:lstStyle/>
          <a:p>
            <a:r>
              <a:rPr lang="en-US" b="1" u="sng" dirty="0"/>
              <a:t>INACTIVE VOTERS, CONT’D</a:t>
            </a:r>
            <a:endParaRPr lang="en-US" dirty="0"/>
          </a:p>
        </p:txBody>
      </p:sp>
      <p:sp>
        <p:nvSpPr>
          <p:cNvPr id="3" name="Content Placeholder 2">
            <a:extLst>
              <a:ext uri="{FF2B5EF4-FFF2-40B4-BE49-F238E27FC236}">
                <a16:creationId xmlns:a16="http://schemas.microsoft.com/office/drawing/2014/main" id="{A499F2C1-7FFB-1766-FF4A-921CC7F52EE0}"/>
              </a:ext>
            </a:extLst>
          </p:cNvPr>
          <p:cNvSpPr>
            <a:spLocks noGrp="1"/>
          </p:cNvSpPr>
          <p:nvPr>
            <p:ph idx="1"/>
          </p:nvPr>
        </p:nvSpPr>
        <p:spPr/>
        <p:txBody>
          <a:bodyPr>
            <a:normAutofit fontScale="47500" lnSpcReduction="20000"/>
          </a:bodyPr>
          <a:lstStyle/>
          <a:p>
            <a:pPr lvl="0" defTabSz="914400">
              <a:defRPr/>
            </a:pPr>
            <a:r>
              <a:rPr lang="en-US" sz="5100" b="1" dirty="0"/>
              <a:t>Acceptable Forms of ID:</a:t>
            </a:r>
          </a:p>
          <a:p>
            <a:pPr marL="800100" lvl="1" indent="-342900" defTabSz="914400">
              <a:buFont typeface="Arial" pitchFamily="34" charset="0"/>
              <a:buChar char="•"/>
              <a:defRPr/>
            </a:pPr>
            <a:r>
              <a:rPr lang="en-US" sz="5100" dirty="0">
                <a:effectLst>
                  <a:outerShdw blurRad="63500" dir="2700000" algn="tl" rotWithShape="0">
                    <a:schemeClr val="tx1">
                      <a:alpha val="40000"/>
                    </a:schemeClr>
                  </a:outerShdw>
                </a:effectLst>
              </a:rPr>
              <a:t>Massachusetts Driver’s License</a:t>
            </a:r>
          </a:p>
          <a:p>
            <a:pPr marL="800100" lvl="1" indent="-342900" defTabSz="914400">
              <a:buFont typeface="Arial" pitchFamily="34" charset="0"/>
              <a:buChar char="•"/>
              <a:defRPr/>
            </a:pPr>
            <a:r>
              <a:rPr lang="en-US" sz="5100" dirty="0">
                <a:effectLst>
                  <a:outerShdw blurRad="63500" dir="2700000" algn="tl" rotWithShape="0">
                    <a:schemeClr val="tx1">
                      <a:alpha val="40000"/>
                    </a:schemeClr>
                  </a:outerShdw>
                </a:effectLst>
              </a:rPr>
              <a:t>Car Registration</a:t>
            </a:r>
          </a:p>
          <a:p>
            <a:pPr marL="800100" lvl="1" indent="-342900" defTabSz="914400">
              <a:buFont typeface="Arial" pitchFamily="34" charset="0"/>
              <a:buChar char="•"/>
              <a:defRPr/>
            </a:pPr>
            <a:r>
              <a:rPr lang="en-US" sz="5100" dirty="0">
                <a:effectLst>
                  <a:outerShdw blurRad="63500" dir="2700000" algn="tl" rotWithShape="0">
                    <a:schemeClr val="tx1">
                      <a:alpha val="40000"/>
                    </a:schemeClr>
                  </a:outerShdw>
                </a:effectLst>
              </a:rPr>
              <a:t>Payroll Check Stub</a:t>
            </a:r>
          </a:p>
          <a:p>
            <a:pPr marL="800100" lvl="1" indent="-342900" defTabSz="914400">
              <a:buFont typeface="Arial" pitchFamily="34" charset="0"/>
              <a:buChar char="•"/>
              <a:defRPr/>
            </a:pPr>
            <a:r>
              <a:rPr lang="en-US" sz="5100" dirty="0">
                <a:effectLst>
                  <a:outerShdw blurRad="63500" dir="2700000" algn="tl" rotWithShape="0">
                    <a:schemeClr val="tx1">
                      <a:alpha val="40000"/>
                    </a:schemeClr>
                  </a:outerShdw>
                </a:effectLst>
              </a:rPr>
              <a:t>Current Utility Bill</a:t>
            </a:r>
          </a:p>
          <a:p>
            <a:pPr marL="800100" lvl="1" indent="-342900" defTabSz="914400">
              <a:buFont typeface="Arial" pitchFamily="34" charset="0"/>
              <a:buChar char="•"/>
              <a:defRPr/>
            </a:pPr>
            <a:r>
              <a:rPr lang="en-US" sz="5100" dirty="0">
                <a:effectLst>
                  <a:outerShdw blurRad="63500" dir="2700000" algn="tl" rotWithShape="0">
                    <a:schemeClr val="tx1">
                      <a:alpha val="40000"/>
                    </a:schemeClr>
                  </a:outerShdw>
                </a:effectLst>
              </a:rPr>
              <a:t>Current Bank Statement</a:t>
            </a:r>
          </a:p>
          <a:p>
            <a:pPr marL="800100" lvl="1" indent="-342900" defTabSz="914400">
              <a:buFont typeface="Arial" pitchFamily="34" charset="0"/>
              <a:buChar char="•"/>
              <a:defRPr/>
            </a:pPr>
            <a:r>
              <a:rPr lang="en-US" sz="5100" dirty="0">
                <a:effectLst>
                  <a:outerShdw blurRad="63500" dir="2700000" algn="tl" rotWithShape="0">
                    <a:schemeClr val="tx1">
                      <a:alpha val="40000"/>
                    </a:schemeClr>
                  </a:outerShdw>
                </a:effectLst>
              </a:rPr>
              <a:t>Current Lease/Rental Agreement/Rent Receipt</a:t>
            </a:r>
          </a:p>
          <a:p>
            <a:endParaRPr lang="en-US" dirty="0"/>
          </a:p>
        </p:txBody>
      </p:sp>
    </p:spTree>
    <p:extLst>
      <p:ext uri="{BB962C8B-B14F-4D97-AF65-F5344CB8AC3E}">
        <p14:creationId xmlns:p14="http://schemas.microsoft.com/office/powerpoint/2010/main" val="4288482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A582-BC0D-F4EE-E5FC-2DAEFEB40C0C}"/>
              </a:ext>
            </a:extLst>
          </p:cNvPr>
          <p:cNvSpPr>
            <a:spLocks noGrp="1"/>
          </p:cNvSpPr>
          <p:nvPr>
            <p:ph type="title"/>
          </p:nvPr>
        </p:nvSpPr>
        <p:spPr/>
        <p:txBody>
          <a:bodyPr/>
          <a:lstStyle/>
          <a:p>
            <a:r>
              <a:rPr lang="en-US" b="1" u="sng" dirty="0"/>
              <a:t>INACTIVE VOTERS, CONT’D</a:t>
            </a:r>
            <a:endParaRPr lang="en-US" dirty="0"/>
          </a:p>
        </p:txBody>
      </p:sp>
      <p:sp>
        <p:nvSpPr>
          <p:cNvPr id="3" name="Content Placeholder 2">
            <a:extLst>
              <a:ext uri="{FF2B5EF4-FFF2-40B4-BE49-F238E27FC236}">
                <a16:creationId xmlns:a16="http://schemas.microsoft.com/office/drawing/2014/main" id="{04DADF2B-5223-A128-9BF8-879CAEAF7A1C}"/>
              </a:ext>
            </a:extLst>
          </p:cNvPr>
          <p:cNvSpPr>
            <a:spLocks noGrp="1"/>
          </p:cNvSpPr>
          <p:nvPr>
            <p:ph idx="1"/>
          </p:nvPr>
        </p:nvSpPr>
        <p:spPr/>
        <p:txBody>
          <a:bodyPr>
            <a:normAutofit fontScale="92500" lnSpcReduction="10000"/>
          </a:bodyPr>
          <a:lstStyle/>
          <a:p>
            <a:pPr lvl="0" defTabSz="914400">
              <a:defRPr/>
            </a:pPr>
            <a:r>
              <a:rPr lang="en-US" sz="5100" b="1" dirty="0"/>
              <a:t>If voter’s ID, does not match their registration</a:t>
            </a:r>
          </a:p>
          <a:p>
            <a:pPr marL="800100" lvl="1" indent="-342900" defTabSz="914400">
              <a:buFont typeface="Arial" pitchFamily="34" charset="0"/>
              <a:buChar char="•"/>
              <a:defRPr/>
            </a:pPr>
            <a:r>
              <a:rPr lang="en-US" sz="5100" dirty="0">
                <a:effectLst>
                  <a:outerShdw blurRad="63500" dir="2700000" algn="tl" rotWithShape="0">
                    <a:schemeClr val="tx1">
                      <a:alpha val="40000"/>
                    </a:schemeClr>
                  </a:outerShdw>
                </a:effectLst>
              </a:rPr>
              <a:t>Have them fill out inactive roster with updated address</a:t>
            </a:r>
          </a:p>
          <a:p>
            <a:pPr marL="800100" lvl="1" indent="-342900" defTabSz="914400">
              <a:buFont typeface="Arial" pitchFamily="34" charset="0"/>
              <a:buChar char="•"/>
              <a:defRPr/>
            </a:pPr>
            <a:endParaRPr lang="en-US" sz="5100" dirty="0">
              <a:effectLst>
                <a:outerShdw blurRad="63500" dir="2700000" algn="tl" rotWithShape="0">
                  <a:schemeClr val="tx1">
                    <a:alpha val="40000"/>
                  </a:schemeClr>
                </a:outerShdw>
              </a:effectLst>
              <a:highlight>
                <a:srgbClr val="FFFF00"/>
              </a:highlight>
            </a:endParaRPr>
          </a:p>
          <a:p>
            <a:pPr marL="800100" lvl="1" indent="-342900" defTabSz="914400">
              <a:buFont typeface="Arial" pitchFamily="34" charset="0"/>
              <a:buChar char="•"/>
              <a:defRPr/>
            </a:pPr>
            <a:endParaRPr lang="en-US" sz="5100" dirty="0">
              <a:effectLst>
                <a:outerShdw blurRad="63500" dir="2700000" algn="tl" rotWithShape="0">
                  <a:schemeClr val="tx1">
                    <a:alpha val="40000"/>
                  </a:schemeClr>
                </a:outerShdw>
              </a:effectLst>
            </a:endParaRPr>
          </a:p>
          <a:p>
            <a:endParaRPr lang="en-US" dirty="0"/>
          </a:p>
        </p:txBody>
      </p:sp>
    </p:spTree>
    <p:extLst>
      <p:ext uri="{BB962C8B-B14F-4D97-AF65-F5344CB8AC3E}">
        <p14:creationId xmlns:p14="http://schemas.microsoft.com/office/powerpoint/2010/main" val="66297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D5D4-0B80-A3CF-F143-B936F4610A38}"/>
              </a:ext>
            </a:extLst>
          </p:cNvPr>
          <p:cNvSpPr>
            <a:spLocks noGrp="1"/>
          </p:cNvSpPr>
          <p:nvPr>
            <p:ph type="title"/>
          </p:nvPr>
        </p:nvSpPr>
        <p:spPr/>
        <p:txBody>
          <a:bodyPr/>
          <a:lstStyle/>
          <a:p>
            <a:r>
              <a:rPr lang="en-US" b="1" u="sng" dirty="0"/>
              <a:t>OBSERVERS</a:t>
            </a:r>
          </a:p>
        </p:txBody>
      </p:sp>
      <p:sp>
        <p:nvSpPr>
          <p:cNvPr id="3" name="Content Placeholder 2">
            <a:extLst>
              <a:ext uri="{FF2B5EF4-FFF2-40B4-BE49-F238E27FC236}">
                <a16:creationId xmlns:a16="http://schemas.microsoft.com/office/drawing/2014/main" id="{9CAE1FF5-148B-F279-383A-11C5CE89D3EC}"/>
              </a:ext>
            </a:extLst>
          </p:cNvPr>
          <p:cNvSpPr>
            <a:spLocks noGrp="1"/>
          </p:cNvSpPr>
          <p:nvPr>
            <p:ph idx="1"/>
          </p:nvPr>
        </p:nvSpPr>
        <p:spPr/>
        <p:txBody>
          <a:bodyPr>
            <a:normAutofit fontScale="85000" lnSpcReduction="10000"/>
          </a:bodyPr>
          <a:lstStyle/>
          <a:p>
            <a:r>
              <a:rPr lang="en-US" sz="2800" dirty="0"/>
              <a:t>THE VOTING PROCESS MAY BE OBSERVED BY PEOPLE NOT VOTING</a:t>
            </a:r>
          </a:p>
          <a:p>
            <a:r>
              <a:rPr lang="en-US" sz="2800" dirty="0"/>
              <a:t>Observers will be listening for the name and address of the Voter</a:t>
            </a:r>
          </a:p>
          <a:p>
            <a:r>
              <a:rPr lang="en-US" sz="2800" dirty="0"/>
              <a:t>Repeat the name and address of the voter in a loud, clear voice so the observer can hear</a:t>
            </a:r>
          </a:p>
          <a:p>
            <a:r>
              <a:rPr lang="en-US" sz="2800" dirty="0">
                <a:effectLst/>
              </a:rPr>
              <a:t>Observers </a:t>
            </a:r>
            <a:r>
              <a:rPr lang="en-US" sz="2800" u="sng" dirty="0">
                <a:effectLst/>
              </a:rPr>
              <a:t>may not</a:t>
            </a:r>
            <a:r>
              <a:rPr lang="en-US" sz="2800" dirty="0">
                <a:effectLst/>
              </a:rPr>
              <a:t> interfere with the voting process in any way, and they are not allowed to speak to Poll Workers or Voters</a:t>
            </a:r>
          </a:p>
          <a:p>
            <a:r>
              <a:rPr lang="en-US" sz="2800" dirty="0">
                <a:effectLst/>
              </a:rPr>
              <a:t>Observers must refrain from using cell phones in the Precinct</a:t>
            </a:r>
          </a:p>
          <a:p>
            <a:pPr marL="0" indent="0" algn="ctr">
              <a:buNone/>
            </a:pPr>
            <a:endParaRPr lang="en-US" dirty="0"/>
          </a:p>
        </p:txBody>
      </p:sp>
    </p:spTree>
    <p:extLst>
      <p:ext uri="{BB962C8B-B14F-4D97-AF65-F5344CB8AC3E}">
        <p14:creationId xmlns:p14="http://schemas.microsoft.com/office/powerpoint/2010/main" val="2476008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D81E2-ABE4-CD96-43C0-FA11AC2D7A62}"/>
              </a:ext>
            </a:extLst>
          </p:cNvPr>
          <p:cNvSpPr>
            <a:spLocks noGrp="1"/>
          </p:cNvSpPr>
          <p:nvPr>
            <p:ph type="title"/>
          </p:nvPr>
        </p:nvSpPr>
        <p:spPr/>
        <p:txBody>
          <a:bodyPr/>
          <a:lstStyle/>
          <a:p>
            <a:r>
              <a:rPr lang="en-US" dirty="0"/>
              <a:t>OBSERVERS</a:t>
            </a:r>
          </a:p>
        </p:txBody>
      </p:sp>
      <p:sp>
        <p:nvSpPr>
          <p:cNvPr id="3" name="Content Placeholder 2">
            <a:extLst>
              <a:ext uri="{FF2B5EF4-FFF2-40B4-BE49-F238E27FC236}">
                <a16:creationId xmlns:a16="http://schemas.microsoft.com/office/drawing/2014/main" id="{B44E8196-A5F0-AE62-3F2C-62072C7DE9C9}"/>
              </a:ext>
            </a:extLst>
          </p:cNvPr>
          <p:cNvSpPr>
            <a:spLocks noGrp="1"/>
          </p:cNvSpPr>
          <p:nvPr>
            <p:ph idx="1"/>
          </p:nvPr>
        </p:nvSpPr>
        <p:spPr>
          <a:xfrm>
            <a:off x="1451579" y="1997259"/>
            <a:ext cx="9603275" cy="3450613"/>
          </a:xfrm>
        </p:spPr>
        <p:txBody>
          <a:bodyPr/>
          <a:lstStyle/>
          <a:p>
            <a:r>
              <a:rPr lang="en-US" sz="3200" dirty="0">
                <a:effectLst/>
              </a:rPr>
              <a:t>Observers cannot walk through the precinct to </a:t>
            </a:r>
            <a:r>
              <a:rPr lang="en-US" sz="3200" dirty="0"/>
              <a:t>check the number on the ballot box, </a:t>
            </a:r>
            <a:r>
              <a:rPr lang="en-US" sz="3200" u="sng" dirty="0"/>
              <a:t>under any circumstances</a:t>
            </a:r>
          </a:p>
          <a:p>
            <a:r>
              <a:rPr lang="en-US" sz="3200" dirty="0"/>
              <a:t>Hang the ballot box count sheet in a viewable area</a:t>
            </a:r>
          </a:p>
          <a:p>
            <a:r>
              <a:rPr lang="en-US" sz="3200" dirty="0"/>
              <a:t>Example</a:t>
            </a:r>
          </a:p>
          <a:p>
            <a:pPr lvl="1"/>
            <a:r>
              <a:rPr lang="en-US" sz="2800" dirty="0">
                <a:hlinkClick r:id="rId2"/>
              </a:rPr>
              <a:t>https://www.youtube.com/watch?v=3xYXUeSmb-Y</a:t>
            </a:r>
            <a:r>
              <a:rPr lang="en-US" sz="2800" dirty="0"/>
              <a:t> </a:t>
            </a:r>
          </a:p>
          <a:p>
            <a:pPr lvl="1"/>
            <a:endParaRPr lang="en-US" sz="3000" dirty="0"/>
          </a:p>
          <a:p>
            <a:pPr lvl="1"/>
            <a:endParaRPr lang="en-US" sz="3000" u="sng" dirty="0">
              <a:effectLst/>
            </a:endParaRPr>
          </a:p>
          <a:p>
            <a:endParaRPr lang="en-US" b="1" dirty="0"/>
          </a:p>
        </p:txBody>
      </p:sp>
    </p:spTree>
    <p:extLst>
      <p:ext uri="{BB962C8B-B14F-4D97-AF65-F5344CB8AC3E}">
        <p14:creationId xmlns:p14="http://schemas.microsoft.com/office/powerpoint/2010/main" val="3432450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4" name="Content Placeholder 13" descr="A person in a garment&#10;&#10;Description automatically generated">
            <a:extLst>
              <a:ext uri="{FF2B5EF4-FFF2-40B4-BE49-F238E27FC236}">
                <a16:creationId xmlns:a16="http://schemas.microsoft.com/office/drawing/2014/main" id="{AF1589AB-020C-1582-E9BA-DA8C30FE3EE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444"/>
          <a:stretch/>
        </p:blipFill>
        <p:spPr>
          <a:xfrm>
            <a:off x="20" y="10"/>
            <a:ext cx="12191980" cy="6857990"/>
          </a:xfrm>
          <a:prstGeom prst="rect">
            <a:avLst/>
          </a:prstGeom>
        </p:spPr>
      </p:pic>
    </p:spTree>
    <p:extLst>
      <p:ext uri="{BB962C8B-B14F-4D97-AF65-F5344CB8AC3E}">
        <p14:creationId xmlns:p14="http://schemas.microsoft.com/office/powerpoint/2010/main" val="3310997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D5D4-0B80-A3CF-F143-B936F4610A38}"/>
              </a:ext>
            </a:extLst>
          </p:cNvPr>
          <p:cNvSpPr>
            <a:spLocks noGrp="1"/>
          </p:cNvSpPr>
          <p:nvPr>
            <p:ph type="title"/>
          </p:nvPr>
        </p:nvSpPr>
        <p:spPr/>
        <p:txBody>
          <a:bodyPr/>
          <a:lstStyle/>
          <a:p>
            <a:r>
              <a:rPr lang="en-US" b="1" u="sng" dirty="0"/>
              <a:t>MEDIA</a:t>
            </a:r>
          </a:p>
        </p:txBody>
      </p:sp>
      <p:sp>
        <p:nvSpPr>
          <p:cNvPr id="3" name="Content Placeholder 2">
            <a:extLst>
              <a:ext uri="{FF2B5EF4-FFF2-40B4-BE49-F238E27FC236}">
                <a16:creationId xmlns:a16="http://schemas.microsoft.com/office/drawing/2014/main" id="{9CAE1FF5-148B-F279-383A-11C5CE89D3EC}"/>
              </a:ext>
            </a:extLst>
          </p:cNvPr>
          <p:cNvSpPr>
            <a:spLocks noGrp="1"/>
          </p:cNvSpPr>
          <p:nvPr>
            <p:ph idx="1"/>
          </p:nvPr>
        </p:nvSpPr>
        <p:spPr/>
        <p:txBody>
          <a:bodyPr>
            <a:normAutofit/>
          </a:bodyPr>
          <a:lstStyle/>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Media</a:t>
            </a:r>
            <a:r>
              <a:rPr lang="en-US" dirty="0">
                <a:effectLst/>
                <a:latin typeface="Calibri" panose="020F0502020204030204" pitchFamily="34" charset="0"/>
                <a:ea typeface="Times New Roman" panose="02020603050405020304" pitchFamily="18" charset="0"/>
              </a:rPr>
              <a:t> is allowed, but they cannot go further then the check in table</a:t>
            </a: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No pictures of ballots allowed or up close photos of voters voting</a:t>
            </a: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effectLst/>
                <a:latin typeface="Calibri" panose="020F0502020204030204" pitchFamily="34" charset="0"/>
                <a:ea typeface="Times New Roman" panose="02020603050405020304" pitchFamily="18" charset="0"/>
              </a:rPr>
              <a:t>Poll workers MAY NOT make any statements to the press regarding the number of votes for any candidate or race, who has or has not voted, or any other statement regarding the state of the polls generally.</a:t>
            </a:r>
            <a:endParaRPr lang="en-US" dirty="0">
              <a:solidFill>
                <a:srgbClr val="000000"/>
              </a:solidFill>
              <a:effectLst/>
              <a:latin typeface="Calibri" panose="020F0502020204030204" pitchFamily="34" charset="0"/>
              <a:ea typeface="Calibri" panose="020F0502020204030204" pitchFamily="34" charset="0"/>
            </a:endParaRPr>
          </a:p>
          <a:p>
            <a:endParaRPr lang="en-US" sz="2800" dirty="0"/>
          </a:p>
          <a:p>
            <a:pPr marL="0" indent="0" algn="ctr">
              <a:buNone/>
            </a:pPr>
            <a:r>
              <a:rPr lang="en-US" sz="2800" b="1" dirty="0">
                <a:solidFill>
                  <a:srgbClr val="FF0000"/>
                </a:solidFill>
                <a:effectLst/>
              </a:rPr>
              <a:t>*Let the Police know if there any issues with the Media*</a:t>
            </a:r>
          </a:p>
          <a:p>
            <a:endParaRPr lang="en-US" dirty="0"/>
          </a:p>
        </p:txBody>
      </p:sp>
    </p:spTree>
    <p:extLst>
      <p:ext uri="{BB962C8B-B14F-4D97-AF65-F5344CB8AC3E}">
        <p14:creationId xmlns:p14="http://schemas.microsoft.com/office/powerpoint/2010/main" val="3785668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58E8A-9843-202A-1E05-91E761FDEE64}"/>
              </a:ext>
            </a:extLst>
          </p:cNvPr>
          <p:cNvSpPr>
            <a:spLocks noGrp="1"/>
          </p:cNvSpPr>
          <p:nvPr>
            <p:ph type="title"/>
          </p:nvPr>
        </p:nvSpPr>
        <p:spPr/>
        <p:txBody>
          <a:bodyPr/>
          <a:lstStyle/>
          <a:p>
            <a:r>
              <a:rPr lang="en-US" dirty="0"/>
              <a:t>Processing Vote-BY-MAIL BALLOTS</a:t>
            </a:r>
          </a:p>
        </p:txBody>
      </p:sp>
      <p:sp>
        <p:nvSpPr>
          <p:cNvPr id="3" name="Content Placeholder 2">
            <a:extLst>
              <a:ext uri="{FF2B5EF4-FFF2-40B4-BE49-F238E27FC236}">
                <a16:creationId xmlns:a16="http://schemas.microsoft.com/office/drawing/2014/main" id="{798CE18A-9243-A2C1-6CA1-FB2DBF522727}"/>
              </a:ext>
            </a:extLst>
          </p:cNvPr>
          <p:cNvSpPr>
            <a:spLocks noGrp="1"/>
          </p:cNvSpPr>
          <p:nvPr>
            <p:ph idx="1"/>
          </p:nvPr>
        </p:nvSpPr>
        <p:spPr/>
        <p:txBody>
          <a:bodyPr>
            <a:normAutofit fontScale="85000" lnSpcReduction="10000"/>
          </a:bodyPr>
          <a:lstStyle/>
          <a:p>
            <a:r>
              <a:rPr lang="en-US" dirty="0"/>
              <a:t>We will be pre-processing MOST of our Vote-By-Mail ballots</a:t>
            </a:r>
          </a:p>
          <a:p>
            <a:pPr lvl="1"/>
            <a:r>
              <a:rPr lang="en-US" dirty="0"/>
              <a:t>You will still receive some at your precinct</a:t>
            </a:r>
          </a:p>
          <a:p>
            <a:r>
              <a:rPr lang="en-US" dirty="0"/>
              <a:t>The Warden and Clerk MUST BE the individuals that are processing Vote-by-Mail ballots</a:t>
            </a:r>
          </a:p>
          <a:p>
            <a:pPr lvl="1"/>
            <a:r>
              <a:rPr lang="en-US" dirty="0"/>
              <a:t>Inspectors may check them into the poll pad, while Warden/Clerk reads the names and addresses (acting as the voter), but the Warden/Clerk must be the individual placing the ballot into the machine</a:t>
            </a:r>
          </a:p>
          <a:p>
            <a:r>
              <a:rPr lang="en-US" dirty="0"/>
              <a:t>If voter is inactive</a:t>
            </a:r>
          </a:p>
          <a:p>
            <a:pPr lvl="1"/>
            <a:r>
              <a:rPr lang="en-US" dirty="0"/>
              <a:t>Override the voter on the poll pad</a:t>
            </a:r>
          </a:p>
          <a:p>
            <a:pPr lvl="2"/>
            <a:r>
              <a:rPr lang="en-US" dirty="0"/>
              <a:t>Password is 1234</a:t>
            </a:r>
          </a:p>
          <a:p>
            <a:pPr lvl="1"/>
            <a:r>
              <a:rPr lang="en-US" dirty="0"/>
              <a:t>Since the ballot arrived to the voter via mail, we have essentially confirmed that they do indeed live at that address </a:t>
            </a:r>
          </a:p>
        </p:txBody>
      </p:sp>
    </p:spTree>
    <p:extLst>
      <p:ext uri="{BB962C8B-B14F-4D97-AF65-F5344CB8AC3E}">
        <p14:creationId xmlns:p14="http://schemas.microsoft.com/office/powerpoint/2010/main" val="1859462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58E8A-9843-202A-1E05-91E761FDEE64}"/>
              </a:ext>
            </a:extLst>
          </p:cNvPr>
          <p:cNvSpPr>
            <a:spLocks noGrp="1"/>
          </p:cNvSpPr>
          <p:nvPr>
            <p:ph type="title"/>
          </p:nvPr>
        </p:nvSpPr>
        <p:spPr/>
        <p:txBody>
          <a:bodyPr/>
          <a:lstStyle/>
          <a:p>
            <a:r>
              <a:rPr lang="en-US" dirty="0"/>
              <a:t>Processing Vote-BY-MAIL BALLOTS</a:t>
            </a:r>
          </a:p>
        </p:txBody>
      </p:sp>
      <p:sp>
        <p:nvSpPr>
          <p:cNvPr id="3" name="Content Placeholder 2">
            <a:extLst>
              <a:ext uri="{FF2B5EF4-FFF2-40B4-BE49-F238E27FC236}">
                <a16:creationId xmlns:a16="http://schemas.microsoft.com/office/drawing/2014/main" id="{798CE18A-9243-A2C1-6CA1-FB2DBF522727}"/>
              </a:ext>
            </a:extLst>
          </p:cNvPr>
          <p:cNvSpPr>
            <a:spLocks noGrp="1"/>
          </p:cNvSpPr>
          <p:nvPr>
            <p:ph idx="1"/>
          </p:nvPr>
        </p:nvSpPr>
        <p:spPr/>
        <p:txBody>
          <a:bodyPr/>
          <a:lstStyle/>
          <a:p>
            <a:r>
              <a:rPr lang="en-US" dirty="0"/>
              <a:t>If voter has over or under voted</a:t>
            </a:r>
          </a:p>
          <a:p>
            <a:pPr lvl="1"/>
            <a:r>
              <a:rPr lang="en-US" dirty="0"/>
              <a:t>You will cast the ballot as is</a:t>
            </a:r>
          </a:p>
          <a:p>
            <a:pPr lvl="2"/>
            <a:r>
              <a:rPr lang="en-US" dirty="0"/>
              <a:t>This is because the voter is not there to confirm their wish, you must cast as is</a:t>
            </a:r>
          </a:p>
          <a:p>
            <a:pPr lvl="2"/>
            <a:r>
              <a:rPr lang="en-US" dirty="0"/>
              <a:t>This vote will count as a blank</a:t>
            </a:r>
          </a:p>
          <a:p>
            <a:pPr lvl="1"/>
            <a:r>
              <a:rPr lang="en-US" dirty="0"/>
              <a:t>Do not put in the auxiliary </a:t>
            </a:r>
          </a:p>
          <a:p>
            <a:pPr lvl="2"/>
            <a:r>
              <a:rPr lang="en-US" dirty="0"/>
              <a:t>This is unnecessary and will cause more work for you!</a:t>
            </a:r>
          </a:p>
        </p:txBody>
      </p:sp>
    </p:spTree>
    <p:extLst>
      <p:ext uri="{BB962C8B-B14F-4D97-AF65-F5344CB8AC3E}">
        <p14:creationId xmlns:p14="http://schemas.microsoft.com/office/powerpoint/2010/main" val="2452507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22063E-1455-C60D-A03B-2350D00A270E}"/>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5200" b="1" dirty="0"/>
              <a:t>De-escalation Training</a:t>
            </a:r>
          </a:p>
        </p:txBody>
      </p:sp>
      <p:sp>
        <p:nvSpPr>
          <p:cNvPr id="5" name="Text Placeholder 4">
            <a:extLst>
              <a:ext uri="{FF2B5EF4-FFF2-40B4-BE49-F238E27FC236}">
                <a16:creationId xmlns:a16="http://schemas.microsoft.com/office/drawing/2014/main" id="{D733D7EE-8C49-9C42-F9D2-590F9FEEEE48}"/>
              </a:ext>
            </a:extLst>
          </p:cNvPr>
          <p:cNvSpPr>
            <a:spLocks noGrp="1"/>
          </p:cNvSpPr>
          <p:nvPr>
            <p:ph type="body" idx="1"/>
          </p:nvPr>
        </p:nvSpPr>
        <p:spPr>
          <a:xfrm>
            <a:off x="5354955" y="4067032"/>
            <a:ext cx="5998840" cy="2067068"/>
          </a:xfrm>
          <a:noFill/>
        </p:spPr>
        <p:txBody>
          <a:bodyPr vert="horz" lIns="91440" tIns="45720" rIns="91440" bIns="45720" rtlCol="0">
            <a:normAutofit/>
          </a:bodyPr>
          <a:lstStyle/>
          <a:p>
            <a:r>
              <a:rPr lang="en-US" dirty="0">
                <a:solidFill>
                  <a:schemeClr val="tx1"/>
                </a:solidFill>
              </a:rPr>
              <a:t>Haverhill Police Department – </a:t>
            </a:r>
          </a:p>
          <a:p>
            <a:r>
              <a:rPr lang="en-US" i="1" dirty="0">
                <a:solidFill>
                  <a:schemeClr val="tx1"/>
                </a:solidFill>
              </a:rPr>
              <a:t>Sgt. Taylor Ray and Lt. Nick Brown</a:t>
            </a:r>
          </a:p>
          <a:p>
            <a:endParaRPr lang="en-US" i="1" dirty="0">
              <a:solidFill>
                <a:schemeClr val="tx1"/>
              </a:solidFill>
            </a:endParaRP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2"/>
              </a:rPr>
              <a:t>https://youtu.be/rCWt7gDwEPc?si=87B3606KkEoOvyGE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endParaRPr lang="en-US" i="1" dirty="0">
              <a:solidFill>
                <a:schemeClr val="tx1"/>
              </a:solidFill>
            </a:endParaRPr>
          </a:p>
        </p:txBody>
      </p:sp>
      <p:pic>
        <p:nvPicPr>
          <p:cNvPr id="1026" name="Picture 2" descr="NEMLEC - North Eastern Massachusetts Law Enforcement Council">
            <a:extLst>
              <a:ext uri="{FF2B5EF4-FFF2-40B4-BE49-F238E27FC236}">
                <a16:creationId xmlns:a16="http://schemas.microsoft.com/office/drawing/2014/main" id="{AA2DD56B-D3A7-2A19-7FF0-8D21D53B94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85" r="5998"/>
          <a:stretch/>
        </p:blipFill>
        <p:spPr bwMode="auto">
          <a:xfrm>
            <a:off x="20" y="10"/>
            <a:ext cx="499298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415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18C9-EDE5-34F4-B118-45A97711291C}"/>
              </a:ext>
            </a:extLst>
          </p:cNvPr>
          <p:cNvSpPr>
            <a:spLocks noGrp="1"/>
          </p:cNvSpPr>
          <p:nvPr>
            <p:ph type="title"/>
          </p:nvPr>
        </p:nvSpPr>
        <p:spPr/>
        <p:txBody>
          <a:bodyPr/>
          <a:lstStyle/>
          <a:p>
            <a:r>
              <a:rPr lang="en-US" dirty="0"/>
              <a:t>Auxiliary Ballots</a:t>
            </a:r>
          </a:p>
        </p:txBody>
      </p:sp>
      <p:sp>
        <p:nvSpPr>
          <p:cNvPr id="3" name="Content Placeholder 2">
            <a:extLst>
              <a:ext uri="{FF2B5EF4-FFF2-40B4-BE49-F238E27FC236}">
                <a16:creationId xmlns:a16="http://schemas.microsoft.com/office/drawing/2014/main" id="{A32541DC-DCE6-2573-EF76-162C32BF6942}"/>
              </a:ext>
            </a:extLst>
          </p:cNvPr>
          <p:cNvSpPr>
            <a:spLocks noGrp="1"/>
          </p:cNvSpPr>
          <p:nvPr>
            <p:ph idx="1"/>
          </p:nvPr>
        </p:nvSpPr>
        <p:spPr/>
        <p:txBody>
          <a:bodyPr>
            <a:normAutofit fontScale="55000" lnSpcReduction="20000"/>
          </a:bodyPr>
          <a:lstStyle/>
          <a:p>
            <a:r>
              <a:rPr lang="en-US" sz="2200" dirty="0"/>
              <a:t>Machine rejects the ballot, ballot box attendant must check the screen for the following possible messages (do not read the ballot):</a:t>
            </a:r>
          </a:p>
          <a:p>
            <a:pPr lvl="1"/>
            <a:r>
              <a:rPr lang="en-US" sz="1900" dirty="0"/>
              <a:t>Ballot not read, please re-insert</a:t>
            </a:r>
          </a:p>
          <a:p>
            <a:pPr lvl="1"/>
            <a:r>
              <a:rPr lang="en-US" sz="1900" dirty="0"/>
              <a:t>Overvoted Race</a:t>
            </a:r>
          </a:p>
          <a:p>
            <a:pPr lvl="1"/>
            <a:r>
              <a:rPr lang="en-US" sz="1900" dirty="0"/>
              <a:t>Blank</a:t>
            </a:r>
          </a:p>
          <a:p>
            <a:pPr lvl="1"/>
            <a:r>
              <a:rPr lang="en-US" sz="1900" dirty="0"/>
              <a:t>Invalid Ballot</a:t>
            </a:r>
          </a:p>
          <a:p>
            <a:pPr lvl="2"/>
            <a:r>
              <a:rPr lang="en-US" sz="1800" dirty="0"/>
              <a:t>If voter given wrong ballot, you will need to put in auxiliary and hand count</a:t>
            </a:r>
          </a:p>
          <a:p>
            <a:pPr lvl="1"/>
            <a:r>
              <a:rPr lang="en-US" sz="1900" dirty="0"/>
              <a:t>Ambiguous mark</a:t>
            </a:r>
          </a:p>
          <a:p>
            <a:r>
              <a:rPr lang="en-US" sz="2200" dirty="0"/>
              <a:t>If </a:t>
            </a:r>
            <a:r>
              <a:rPr lang="en-US" sz="2200" i="1" dirty="0"/>
              <a:t>overvoted or blank</a:t>
            </a:r>
            <a:r>
              <a:rPr lang="en-US" sz="2200" dirty="0"/>
              <a:t>, you may offer the voter a new ballot and review instructions when completing the ballot</a:t>
            </a:r>
          </a:p>
          <a:p>
            <a:pPr lvl="1"/>
            <a:r>
              <a:rPr lang="en-US" sz="1900" dirty="0"/>
              <a:t>Green (cast) and red (reject) button will light up</a:t>
            </a:r>
          </a:p>
          <a:p>
            <a:pPr lvl="1"/>
            <a:r>
              <a:rPr lang="en-US" sz="1900" dirty="0"/>
              <a:t>If voter refuses new ballot or voter is not present, cast ballot by selecting green button</a:t>
            </a:r>
          </a:p>
          <a:p>
            <a:r>
              <a:rPr lang="en-US" sz="2400" i="1" dirty="0"/>
              <a:t>Ambiguous mark </a:t>
            </a:r>
          </a:p>
          <a:p>
            <a:pPr lvl="1"/>
            <a:r>
              <a:rPr lang="en-US" sz="1900" dirty="0"/>
              <a:t>If voter is present, offer to spoil ballot and instruct them on how to properly complete the ballot</a:t>
            </a:r>
          </a:p>
          <a:p>
            <a:pPr lvl="1"/>
            <a:r>
              <a:rPr lang="en-US" sz="1900" dirty="0"/>
              <a:t>If voter is not present, you will need to place in auxiliary and hand count</a:t>
            </a:r>
          </a:p>
          <a:p>
            <a:pPr lvl="1"/>
            <a:r>
              <a:rPr lang="en-US" sz="1900" dirty="0"/>
              <a:t>Reject (red button) will only light up</a:t>
            </a:r>
          </a:p>
          <a:p>
            <a:endParaRPr lang="en-US" dirty="0"/>
          </a:p>
        </p:txBody>
      </p:sp>
    </p:spTree>
    <p:extLst>
      <p:ext uri="{BB962C8B-B14F-4D97-AF65-F5344CB8AC3E}">
        <p14:creationId xmlns:p14="http://schemas.microsoft.com/office/powerpoint/2010/main" val="2090373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18C9-EDE5-34F4-B118-45A97711291C}"/>
              </a:ext>
            </a:extLst>
          </p:cNvPr>
          <p:cNvSpPr>
            <a:spLocks noGrp="1"/>
          </p:cNvSpPr>
          <p:nvPr>
            <p:ph type="title"/>
          </p:nvPr>
        </p:nvSpPr>
        <p:spPr/>
        <p:txBody>
          <a:bodyPr/>
          <a:lstStyle/>
          <a:p>
            <a:r>
              <a:rPr lang="en-US" dirty="0"/>
              <a:t>Auxiliary Ballots</a:t>
            </a:r>
          </a:p>
        </p:txBody>
      </p:sp>
      <p:sp>
        <p:nvSpPr>
          <p:cNvPr id="3" name="Content Placeholder 2">
            <a:extLst>
              <a:ext uri="{FF2B5EF4-FFF2-40B4-BE49-F238E27FC236}">
                <a16:creationId xmlns:a16="http://schemas.microsoft.com/office/drawing/2014/main" id="{A32541DC-DCE6-2573-EF76-162C32BF6942}"/>
              </a:ext>
            </a:extLst>
          </p:cNvPr>
          <p:cNvSpPr>
            <a:spLocks noGrp="1"/>
          </p:cNvSpPr>
          <p:nvPr>
            <p:ph idx="1"/>
          </p:nvPr>
        </p:nvSpPr>
        <p:spPr/>
        <p:txBody>
          <a:bodyPr>
            <a:normAutofit/>
          </a:bodyPr>
          <a:lstStyle/>
          <a:p>
            <a:r>
              <a:rPr lang="en-US" dirty="0"/>
              <a:t>All auxiliary ballots will be tallied by warden and clerk at the end of night on Auxiliary Tally Sheet</a:t>
            </a:r>
          </a:p>
          <a:p>
            <a:r>
              <a:rPr lang="en-US" dirty="0"/>
              <a:t>Auxiliary ballots will be placed in </a:t>
            </a:r>
            <a:r>
              <a:rPr lang="en-US" i="1" dirty="0"/>
              <a:t>Auxiliary Ballot Envelope </a:t>
            </a:r>
            <a:r>
              <a:rPr lang="en-US" dirty="0"/>
              <a:t>once tallied</a:t>
            </a:r>
          </a:p>
          <a:p>
            <a:r>
              <a:rPr lang="en-US" dirty="0"/>
              <a:t>The </a:t>
            </a:r>
            <a:r>
              <a:rPr lang="en-US" i="1" dirty="0"/>
              <a:t>Auxiliary Ballot Envelope </a:t>
            </a:r>
            <a:r>
              <a:rPr lang="en-US" dirty="0"/>
              <a:t>(will be labeled)</a:t>
            </a:r>
            <a:r>
              <a:rPr lang="en-US" i="1" dirty="0"/>
              <a:t> </a:t>
            </a:r>
            <a:r>
              <a:rPr lang="en-US" dirty="0"/>
              <a:t>will be placed in the </a:t>
            </a:r>
            <a:r>
              <a:rPr lang="en-US" b="1" dirty="0"/>
              <a:t>CAST BALLOT BIN</a:t>
            </a:r>
            <a:r>
              <a:rPr lang="en-US" dirty="0"/>
              <a:t>, which will be sealed and top of bin signed by the Warden and Clerk at the end of the night</a:t>
            </a:r>
          </a:p>
          <a:p>
            <a:pPr lvl="1"/>
            <a:endParaRPr lang="en-US" dirty="0"/>
          </a:p>
          <a:p>
            <a:endParaRPr lang="en-US" dirty="0"/>
          </a:p>
        </p:txBody>
      </p:sp>
    </p:spTree>
    <p:extLst>
      <p:ext uri="{BB962C8B-B14F-4D97-AF65-F5344CB8AC3E}">
        <p14:creationId xmlns:p14="http://schemas.microsoft.com/office/powerpoint/2010/main" val="3649210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D9E7-29A1-1452-24F1-C348B4E0A24B}"/>
              </a:ext>
            </a:extLst>
          </p:cNvPr>
          <p:cNvSpPr>
            <a:spLocks noGrp="1"/>
          </p:cNvSpPr>
          <p:nvPr>
            <p:ph type="title"/>
          </p:nvPr>
        </p:nvSpPr>
        <p:spPr/>
        <p:txBody>
          <a:bodyPr/>
          <a:lstStyle/>
          <a:p>
            <a:r>
              <a:rPr lang="en-US" dirty="0"/>
              <a:t>WRITE IN BALLOTS</a:t>
            </a:r>
          </a:p>
        </p:txBody>
      </p:sp>
      <p:sp>
        <p:nvSpPr>
          <p:cNvPr id="3" name="Content Placeholder 2">
            <a:extLst>
              <a:ext uri="{FF2B5EF4-FFF2-40B4-BE49-F238E27FC236}">
                <a16:creationId xmlns:a16="http://schemas.microsoft.com/office/drawing/2014/main" id="{0EE22AD7-FC45-9378-5783-4E8017AE905F}"/>
              </a:ext>
            </a:extLst>
          </p:cNvPr>
          <p:cNvSpPr>
            <a:spLocks noGrp="1"/>
          </p:cNvSpPr>
          <p:nvPr>
            <p:ph idx="1"/>
          </p:nvPr>
        </p:nvSpPr>
        <p:spPr/>
        <p:txBody>
          <a:bodyPr/>
          <a:lstStyle/>
          <a:p>
            <a:r>
              <a:rPr lang="en-US" dirty="0"/>
              <a:t>Inspectors should </a:t>
            </a:r>
            <a:r>
              <a:rPr lang="en-US" b="1" dirty="0"/>
              <a:t>INSPECT</a:t>
            </a:r>
            <a:r>
              <a:rPr lang="en-US" dirty="0"/>
              <a:t> all ballots in main compartment for write-ins </a:t>
            </a:r>
          </a:p>
          <a:p>
            <a:r>
              <a:rPr lang="en-US" dirty="0"/>
              <a:t>Regardless of oval being filled in, if voter wrote in a name in the write in area for a race that should be tallied as a write in</a:t>
            </a:r>
          </a:p>
          <a:p>
            <a:pPr lvl="1"/>
            <a:r>
              <a:rPr lang="en-US" dirty="0"/>
              <a:t>This would change your tally on your tally sheets from a blank to a write in and should be updated accordingly on main tally sheet and write in tally sheet</a:t>
            </a:r>
          </a:p>
          <a:p>
            <a:r>
              <a:rPr lang="en-US" b="1" dirty="0"/>
              <a:t>Second Essex and Middlesex District Democratic State Committee Woman will have write-in </a:t>
            </a:r>
          </a:p>
          <a:p>
            <a:pPr lvl="1"/>
            <a:endParaRPr lang="en-US" dirty="0"/>
          </a:p>
        </p:txBody>
      </p:sp>
    </p:spTree>
    <p:extLst>
      <p:ext uri="{BB962C8B-B14F-4D97-AF65-F5344CB8AC3E}">
        <p14:creationId xmlns:p14="http://schemas.microsoft.com/office/powerpoint/2010/main" val="3520665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A962-0531-7142-41DC-F2896708ED60}"/>
              </a:ext>
            </a:extLst>
          </p:cNvPr>
          <p:cNvSpPr>
            <a:spLocks noGrp="1"/>
          </p:cNvSpPr>
          <p:nvPr>
            <p:ph type="title"/>
          </p:nvPr>
        </p:nvSpPr>
        <p:spPr/>
        <p:txBody>
          <a:bodyPr/>
          <a:lstStyle/>
          <a:p>
            <a:r>
              <a:rPr lang="en-US" b="1" u="sng" dirty="0"/>
              <a:t>Ballot Jams</a:t>
            </a:r>
          </a:p>
        </p:txBody>
      </p:sp>
      <p:sp>
        <p:nvSpPr>
          <p:cNvPr id="3" name="Content Placeholder 2">
            <a:extLst>
              <a:ext uri="{FF2B5EF4-FFF2-40B4-BE49-F238E27FC236}">
                <a16:creationId xmlns:a16="http://schemas.microsoft.com/office/drawing/2014/main" id="{676C1AB6-B50D-6D88-7500-1E196EBD6175}"/>
              </a:ext>
            </a:extLst>
          </p:cNvPr>
          <p:cNvSpPr>
            <a:spLocks noGrp="1"/>
          </p:cNvSpPr>
          <p:nvPr>
            <p:ph idx="1"/>
          </p:nvPr>
        </p:nvSpPr>
        <p:spPr/>
        <p:txBody>
          <a:bodyPr/>
          <a:lstStyle/>
          <a:p>
            <a:pPr marL="0" marR="0">
              <a:spcBef>
                <a:spcPts val="0"/>
              </a:spcBef>
              <a:spcAft>
                <a:spcPts val="0"/>
              </a:spcAft>
            </a:pPr>
            <a:r>
              <a:rPr lang="en-US" sz="1800" dirty="0">
                <a:latin typeface="Calibri" panose="020F0502020204030204" pitchFamily="34" charset="0"/>
                <a:ea typeface="Times New Roman" panose="02020603050405020304" pitchFamily="18" charset="0"/>
              </a:rPr>
              <a:t>To prevent - w</a:t>
            </a:r>
            <a:r>
              <a:rPr lang="en-US" sz="1800" dirty="0">
                <a:effectLst/>
                <a:latin typeface="Calibri" panose="020F0502020204030204" pitchFamily="34" charset="0"/>
                <a:ea typeface="Times New Roman" panose="02020603050405020304" pitchFamily="18" charset="0"/>
              </a:rPr>
              <a:t>hen a voter is present or if they (poll worker) </a:t>
            </a:r>
            <a:r>
              <a:rPr lang="en-US" sz="1800" dirty="0">
                <a:latin typeface="Calibri" panose="020F0502020204030204" pitchFamily="34" charset="0"/>
                <a:ea typeface="Times New Roman" panose="02020603050405020304" pitchFamily="18" charset="0"/>
              </a:rPr>
              <a:t>are </a:t>
            </a:r>
            <a:r>
              <a:rPr lang="en-US" sz="1800" dirty="0">
                <a:effectLst/>
                <a:latin typeface="Calibri" panose="020F0502020204030204" pitchFamily="34" charset="0"/>
                <a:ea typeface="Times New Roman" panose="02020603050405020304" pitchFamily="18" charset="0"/>
              </a:rPr>
              <a:t>casting EV/ABS ballots </a:t>
            </a:r>
          </a:p>
          <a:p>
            <a:pPr marL="457200" lvl="1">
              <a:spcBef>
                <a:spcPts val="0"/>
              </a:spcBef>
            </a:pPr>
            <a:r>
              <a:rPr lang="en-US" sz="1600" dirty="0">
                <a:effectLst/>
                <a:latin typeface="Calibri" panose="020F0502020204030204" pitchFamily="34" charset="0"/>
                <a:ea typeface="Times New Roman" panose="02020603050405020304" pitchFamily="18" charset="0"/>
              </a:rPr>
              <a:t>Wait for the tabulator screen to read  </a:t>
            </a:r>
            <a:r>
              <a:rPr lang="en-US" sz="1600" b="1" u="sng" dirty="0">
                <a:effectLst/>
                <a:latin typeface="Calibri" panose="020F0502020204030204" pitchFamily="34" charset="0"/>
                <a:ea typeface="Times New Roman" panose="02020603050405020304" pitchFamily="18" charset="0"/>
              </a:rPr>
              <a:t>Please Insert Ballot</a:t>
            </a:r>
            <a:r>
              <a:rPr lang="en-US" sz="1600" dirty="0">
                <a:effectLst/>
                <a:latin typeface="Calibri" panose="020F0502020204030204" pitchFamily="34" charset="0"/>
                <a:ea typeface="Times New Roman" panose="02020603050405020304" pitchFamily="18" charset="0"/>
              </a:rPr>
              <a:t> at the top of the screen </a:t>
            </a:r>
          </a:p>
          <a:p>
            <a:pPr marL="0">
              <a:spcBef>
                <a:spcPts val="0"/>
              </a:spcBef>
            </a:pPr>
            <a:r>
              <a:rPr lang="en-US" sz="1800" dirty="0">
                <a:latin typeface="Calibri" panose="020F0502020204030204" pitchFamily="34" charset="0"/>
              </a:rPr>
              <a:t>If a ballot does jam, make sure you review the screen to see if results have saved before proceeding</a:t>
            </a:r>
          </a:p>
          <a:p>
            <a:pPr marL="228600" lvl="1" indent="0">
              <a:spcBef>
                <a:spcPts val="0"/>
              </a:spcBef>
              <a:buNone/>
            </a:pPr>
            <a:endParaRPr lang="en-US" sz="1600" dirty="0"/>
          </a:p>
        </p:txBody>
      </p:sp>
    </p:spTree>
    <p:extLst>
      <p:ext uri="{BB962C8B-B14F-4D97-AF65-F5344CB8AC3E}">
        <p14:creationId xmlns:p14="http://schemas.microsoft.com/office/powerpoint/2010/main" val="1329280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8E51B09-2B9E-4D82-A5F8-29F85CBE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240118-40F3-4A1C-85DC-4E58525CB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3" name="Group 12">
            <a:extLst>
              <a:ext uri="{FF2B5EF4-FFF2-40B4-BE49-F238E27FC236}">
                <a16:creationId xmlns:a16="http://schemas.microsoft.com/office/drawing/2014/main" id="{C269951F-7B8C-4336-BC68-9BA9843CE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7463259" y="583365"/>
            <a:chExt cx="4074533" cy="5181928"/>
          </a:xfrm>
        </p:grpSpPr>
        <p:sp>
          <p:nvSpPr>
            <p:cNvPr id="14" name="Rectangle 13">
              <a:extLst>
                <a:ext uri="{FF2B5EF4-FFF2-40B4-BE49-F238E27FC236}">
                  <a16:creationId xmlns:a16="http://schemas.microsoft.com/office/drawing/2014/main" id="{CFD48101-E230-4669-8C1B-39BAAB2BB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18FA112-D8F0-41D3-9171-B0A3110E2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7" name="Straight Connector 16">
            <a:extLst>
              <a:ext uri="{FF2B5EF4-FFF2-40B4-BE49-F238E27FC236}">
                <a16:creationId xmlns:a16="http://schemas.microsoft.com/office/drawing/2014/main" id="{A9087EE4-E285-4C8E-AC5F-CAE7D1FDE3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5AACFB11-8A3A-C5CE-0180-F42381EEDC04}"/>
              </a:ext>
            </a:extLst>
          </p:cNvPr>
          <p:cNvSpPr>
            <a:spLocks noGrp="1"/>
          </p:cNvSpPr>
          <p:nvPr>
            <p:ph type="title"/>
          </p:nvPr>
        </p:nvSpPr>
        <p:spPr>
          <a:xfrm>
            <a:off x="5188043" y="804520"/>
            <a:ext cx="5550355" cy="1049235"/>
          </a:xfrm>
        </p:spPr>
        <p:txBody>
          <a:bodyPr>
            <a:normAutofit/>
          </a:bodyPr>
          <a:lstStyle/>
          <a:p>
            <a:r>
              <a:rPr lang="en-US" b="1" u="sng"/>
              <a:t>SPOILED BALLOTS</a:t>
            </a:r>
            <a:endParaRPr lang="en-US" dirty="0"/>
          </a:p>
        </p:txBody>
      </p:sp>
      <p:pic>
        <p:nvPicPr>
          <p:cNvPr id="4" name="Picture 3" descr="Baseball player making leaping catch at wall">
            <a:extLst>
              <a:ext uri="{FF2B5EF4-FFF2-40B4-BE49-F238E27FC236}">
                <a16:creationId xmlns:a16="http://schemas.microsoft.com/office/drawing/2014/main" id="{B4C4BE53-562A-A694-B301-006900CF220C}"/>
              </a:ext>
            </a:extLst>
          </p:cNvPr>
          <p:cNvPicPr>
            <a:picLocks noChangeAspect="1"/>
          </p:cNvPicPr>
          <p:nvPr/>
        </p:nvPicPr>
        <p:blipFill rotWithShape="1">
          <a:blip r:embed="rId2">
            <a:extLst>
              <a:ext uri="{28A0092B-C50C-407E-A947-70E740481C1C}">
                <a14:useLocalDpi xmlns:a14="http://schemas.microsoft.com/office/drawing/2010/main" val="0"/>
              </a:ext>
            </a:extLst>
          </a:blip>
          <a:srcRect l="37628" r="14045"/>
          <a:stretch/>
        </p:blipFill>
        <p:spPr>
          <a:xfrm>
            <a:off x="1285438" y="1116345"/>
            <a:ext cx="2799103" cy="3866172"/>
          </a:xfrm>
          <a:prstGeom prst="rect">
            <a:avLst/>
          </a:prstGeom>
        </p:spPr>
      </p:pic>
      <p:sp>
        <p:nvSpPr>
          <p:cNvPr id="3" name="Content Placeholder 2">
            <a:extLst>
              <a:ext uri="{FF2B5EF4-FFF2-40B4-BE49-F238E27FC236}">
                <a16:creationId xmlns:a16="http://schemas.microsoft.com/office/drawing/2014/main" id="{AAA08206-5869-4B38-21CB-E76E53297A4D}"/>
              </a:ext>
            </a:extLst>
          </p:cNvPr>
          <p:cNvSpPr>
            <a:spLocks noGrp="1"/>
          </p:cNvSpPr>
          <p:nvPr>
            <p:ph idx="1"/>
          </p:nvPr>
        </p:nvSpPr>
        <p:spPr>
          <a:xfrm>
            <a:off x="5188043" y="2015732"/>
            <a:ext cx="5550355" cy="3450613"/>
          </a:xfrm>
        </p:spPr>
        <p:txBody>
          <a:bodyPr>
            <a:normAutofit lnSpcReduction="10000"/>
          </a:bodyPr>
          <a:lstStyle/>
          <a:p>
            <a:r>
              <a:rPr lang="en-US" dirty="0"/>
              <a:t>Ballots are like baseball…three strikes you’re out</a:t>
            </a:r>
          </a:p>
          <a:p>
            <a:pPr lvl="1"/>
            <a:r>
              <a:rPr lang="en-US" dirty="0"/>
              <a:t>Voters are allowed the opportunity for three ballots</a:t>
            </a:r>
          </a:p>
          <a:p>
            <a:pPr lvl="1"/>
            <a:r>
              <a:rPr lang="en-US" dirty="0"/>
              <a:t>If they have spoiled three, unfortunately they are not allowed anymore</a:t>
            </a:r>
          </a:p>
          <a:p>
            <a:pPr lvl="1"/>
            <a:endParaRPr lang="en-US" dirty="0"/>
          </a:p>
          <a:p>
            <a:r>
              <a:rPr lang="en-US" dirty="0"/>
              <a:t>Spoiled ballots should be placed in the clear envelope labeled </a:t>
            </a:r>
            <a:r>
              <a:rPr lang="en-US" b="1" dirty="0"/>
              <a:t>SPOILED BALLOTS</a:t>
            </a:r>
            <a:r>
              <a:rPr lang="en-US" dirty="0"/>
              <a:t> and sealed in the </a:t>
            </a:r>
            <a:r>
              <a:rPr lang="en-US" b="1" dirty="0"/>
              <a:t>UNCAST BALLOT BIN</a:t>
            </a:r>
            <a:r>
              <a:rPr lang="en-US" dirty="0"/>
              <a:t>.</a:t>
            </a:r>
          </a:p>
          <a:p>
            <a:endParaRPr lang="en-US" dirty="0"/>
          </a:p>
        </p:txBody>
      </p:sp>
      <p:pic>
        <p:nvPicPr>
          <p:cNvPr id="19" name="Picture 18">
            <a:extLst>
              <a:ext uri="{FF2B5EF4-FFF2-40B4-BE49-F238E27FC236}">
                <a16:creationId xmlns:a16="http://schemas.microsoft.com/office/drawing/2014/main" id="{DD8AF6BD-5D32-4F8F-98B6-05F8A4390C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B47013E4-D33D-425E-B32E-DE7D5CB5F3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861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EF373-F4B1-E9FF-78BA-625A56433AE8}"/>
              </a:ext>
            </a:extLst>
          </p:cNvPr>
          <p:cNvSpPr>
            <a:spLocks noGrp="1"/>
          </p:cNvSpPr>
          <p:nvPr>
            <p:ph type="title"/>
          </p:nvPr>
        </p:nvSpPr>
        <p:spPr/>
        <p:txBody>
          <a:bodyPr/>
          <a:lstStyle/>
          <a:p>
            <a:r>
              <a:rPr lang="en-US" b="1" u="sng" dirty="0"/>
              <a:t>Provisional Ballots	</a:t>
            </a:r>
          </a:p>
        </p:txBody>
      </p:sp>
      <p:sp>
        <p:nvSpPr>
          <p:cNvPr id="5" name="Text Placeholder 4">
            <a:extLst>
              <a:ext uri="{FF2B5EF4-FFF2-40B4-BE49-F238E27FC236}">
                <a16:creationId xmlns:a16="http://schemas.microsoft.com/office/drawing/2014/main" id="{56251403-EFBE-313E-F68B-4582A85296DE}"/>
              </a:ext>
            </a:extLst>
          </p:cNvPr>
          <p:cNvSpPr>
            <a:spLocks noGrp="1"/>
          </p:cNvSpPr>
          <p:nvPr>
            <p:ph type="body" idx="1"/>
          </p:nvPr>
        </p:nvSpPr>
        <p:spPr/>
        <p:txBody>
          <a:bodyPr/>
          <a:lstStyle/>
          <a:p>
            <a:r>
              <a:rPr lang="en-US" dirty="0"/>
              <a:t>What warrants a provisional?</a:t>
            </a:r>
          </a:p>
        </p:txBody>
      </p:sp>
      <p:sp>
        <p:nvSpPr>
          <p:cNvPr id="3" name="Content Placeholder 2">
            <a:extLst>
              <a:ext uri="{FF2B5EF4-FFF2-40B4-BE49-F238E27FC236}">
                <a16:creationId xmlns:a16="http://schemas.microsoft.com/office/drawing/2014/main" id="{4C34E42C-0A44-E1F7-6510-370221E95728}"/>
              </a:ext>
            </a:extLst>
          </p:cNvPr>
          <p:cNvSpPr>
            <a:spLocks noGrp="1"/>
          </p:cNvSpPr>
          <p:nvPr>
            <p:ph sz="half" idx="2"/>
          </p:nvPr>
        </p:nvSpPr>
        <p:spPr>
          <a:xfrm>
            <a:off x="1447191" y="2824269"/>
            <a:ext cx="9346500" cy="2644457"/>
          </a:xfrm>
        </p:spPr>
        <p:txBody>
          <a:bodyPr>
            <a:normAutofit/>
          </a:bodyPr>
          <a:lstStyle/>
          <a:p>
            <a:r>
              <a:rPr lang="en-US" dirty="0"/>
              <a:t>Any person who claims the right to vote but does not appear on the Poll Pad, Voting List, or Alpha List</a:t>
            </a:r>
          </a:p>
          <a:p>
            <a:pPr lvl="1"/>
            <a:r>
              <a:rPr lang="en-US" dirty="0"/>
              <a:t>Please call the Clerk’s Office to verify if they are registered</a:t>
            </a:r>
          </a:p>
          <a:p>
            <a:r>
              <a:rPr lang="en-US" dirty="0"/>
              <a:t>Any person on the list with an ID flag, but does not have an acceptable ID</a:t>
            </a:r>
          </a:p>
          <a:p>
            <a:pPr lvl="1"/>
            <a:r>
              <a:rPr lang="en-US" dirty="0"/>
              <a:t>Do not confuse this with a challenged ballot </a:t>
            </a:r>
          </a:p>
          <a:p>
            <a:pPr marL="457200" lvl="1" indent="0">
              <a:buNone/>
            </a:pPr>
            <a:endParaRPr lang="en-US" dirty="0"/>
          </a:p>
        </p:txBody>
      </p:sp>
      <p:sp>
        <p:nvSpPr>
          <p:cNvPr id="6" name="Text Placeholder 5">
            <a:extLst>
              <a:ext uri="{FF2B5EF4-FFF2-40B4-BE49-F238E27FC236}">
                <a16:creationId xmlns:a16="http://schemas.microsoft.com/office/drawing/2014/main" id="{31ED1FF5-148E-9665-D5B9-93D19CA0C082}"/>
              </a:ext>
            </a:extLst>
          </p:cNvPr>
          <p:cNvSpPr>
            <a:spLocks noGrp="1"/>
          </p:cNvSpPr>
          <p:nvPr>
            <p:ph type="body" sz="quarter" idx="3"/>
          </p:nvPr>
        </p:nvSpPr>
        <p:spPr/>
        <p:txBody>
          <a:bodyPr/>
          <a:lstStyle/>
          <a:p>
            <a:r>
              <a:rPr lang="en-US" dirty="0"/>
              <a:t>	</a:t>
            </a:r>
          </a:p>
        </p:txBody>
      </p:sp>
    </p:spTree>
    <p:extLst>
      <p:ext uri="{BB962C8B-B14F-4D97-AF65-F5344CB8AC3E}">
        <p14:creationId xmlns:p14="http://schemas.microsoft.com/office/powerpoint/2010/main" val="1779696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6436-F8AD-E9CF-3AFE-F342DBC84A36}"/>
              </a:ext>
            </a:extLst>
          </p:cNvPr>
          <p:cNvSpPr>
            <a:spLocks noGrp="1"/>
          </p:cNvSpPr>
          <p:nvPr>
            <p:ph type="title"/>
          </p:nvPr>
        </p:nvSpPr>
        <p:spPr/>
        <p:txBody>
          <a:bodyPr/>
          <a:lstStyle/>
          <a:p>
            <a:r>
              <a:rPr lang="en-US" b="1" u="sng" dirty="0"/>
              <a:t>Residency Requirement </a:t>
            </a:r>
          </a:p>
        </p:txBody>
      </p:sp>
      <p:sp>
        <p:nvSpPr>
          <p:cNvPr id="7" name="Content Placeholder 6">
            <a:extLst>
              <a:ext uri="{FF2B5EF4-FFF2-40B4-BE49-F238E27FC236}">
                <a16:creationId xmlns:a16="http://schemas.microsoft.com/office/drawing/2014/main" id="{4685CE13-9447-CCF8-C3DB-98A6F8B87A0D}"/>
              </a:ext>
            </a:extLst>
          </p:cNvPr>
          <p:cNvSpPr>
            <a:spLocks noGrp="1"/>
          </p:cNvSpPr>
          <p:nvPr>
            <p:ph idx="1"/>
          </p:nvPr>
        </p:nvSpPr>
        <p:spPr/>
        <p:txBody>
          <a:bodyPr>
            <a:normAutofit fontScale="70000" lnSpcReduction="20000"/>
          </a:bodyPr>
          <a:lstStyle/>
          <a:p>
            <a:r>
              <a:rPr lang="en-US" sz="2400" dirty="0"/>
              <a:t>For statewide elections only the “6-month rule applies”</a:t>
            </a:r>
          </a:p>
          <a:p>
            <a:r>
              <a:rPr lang="en-US" sz="2400" dirty="0"/>
              <a:t>Voter who has moved can vote from previous address if:</a:t>
            </a:r>
          </a:p>
          <a:p>
            <a:pPr lvl="1"/>
            <a:r>
              <a:rPr lang="en-US" sz="2200" dirty="0"/>
              <a:t>Moved within MA</a:t>
            </a:r>
          </a:p>
          <a:p>
            <a:pPr lvl="1"/>
            <a:r>
              <a:rPr lang="en-US" sz="2200" dirty="0"/>
              <a:t>Moved within last 6 months</a:t>
            </a:r>
          </a:p>
          <a:p>
            <a:pPr lvl="1"/>
            <a:r>
              <a:rPr lang="en-US" sz="2200" dirty="0"/>
              <a:t>Did NOT re-register</a:t>
            </a:r>
          </a:p>
          <a:p>
            <a:r>
              <a:rPr lang="en-US" sz="2400" dirty="0"/>
              <a:t>Voter must complete Affirmation of Current and Continuous Residence </a:t>
            </a:r>
          </a:p>
          <a:p>
            <a:pPr lvl="1"/>
            <a:r>
              <a:rPr lang="en-US" sz="2200" dirty="0"/>
              <a:t>Special section for voters that have moved</a:t>
            </a:r>
          </a:p>
          <a:p>
            <a:r>
              <a:rPr lang="en-US" sz="2400" dirty="0"/>
              <a:t>If voter has been deleted, they will have to vote provisionally</a:t>
            </a:r>
          </a:p>
          <a:p>
            <a:pPr lvl="1"/>
            <a:r>
              <a:rPr lang="en-US" sz="2200" dirty="0"/>
              <a:t>Call Clerk’s Office to confirm	</a:t>
            </a:r>
            <a:br>
              <a:rPr lang="en-US" sz="2200" dirty="0"/>
            </a:br>
            <a:endParaRPr lang="en-US" sz="2200" dirty="0"/>
          </a:p>
        </p:txBody>
      </p:sp>
    </p:spTree>
    <p:extLst>
      <p:ext uri="{BB962C8B-B14F-4D97-AF65-F5344CB8AC3E}">
        <p14:creationId xmlns:p14="http://schemas.microsoft.com/office/powerpoint/2010/main" val="534794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C5E4-BD49-6757-9EB3-ADD948C9949F}"/>
              </a:ext>
            </a:extLst>
          </p:cNvPr>
          <p:cNvSpPr>
            <a:spLocks noGrp="1"/>
          </p:cNvSpPr>
          <p:nvPr>
            <p:ph type="title"/>
          </p:nvPr>
        </p:nvSpPr>
        <p:spPr/>
        <p:txBody>
          <a:bodyPr/>
          <a:lstStyle/>
          <a:p>
            <a:r>
              <a:rPr lang="en-US" b="1" u="sng" dirty="0"/>
              <a:t>Provisional Ballot Procedure</a:t>
            </a:r>
          </a:p>
        </p:txBody>
      </p:sp>
      <p:sp>
        <p:nvSpPr>
          <p:cNvPr id="4" name="Content Placeholder 3">
            <a:extLst>
              <a:ext uri="{FF2B5EF4-FFF2-40B4-BE49-F238E27FC236}">
                <a16:creationId xmlns:a16="http://schemas.microsoft.com/office/drawing/2014/main" id="{3765BA27-1095-1204-8D04-8003CFCA02BF}"/>
              </a:ext>
            </a:extLst>
          </p:cNvPr>
          <p:cNvSpPr>
            <a:spLocks noGrp="1"/>
          </p:cNvSpPr>
          <p:nvPr>
            <p:ph sz="half" idx="1"/>
          </p:nvPr>
        </p:nvSpPr>
        <p:spPr/>
        <p:txBody>
          <a:bodyPr>
            <a:normAutofit fontScale="55000" lnSpcReduction="20000"/>
          </a:bodyPr>
          <a:lstStyle/>
          <a:p>
            <a:r>
              <a:rPr lang="en-US" dirty="0"/>
              <a:t>If voter has “ID” flag next to their name, begin by notating the voter in the clerk’s log</a:t>
            </a:r>
          </a:p>
          <a:p>
            <a:r>
              <a:rPr lang="en-US" dirty="0"/>
              <a:t>Then complete the provisional ballot affirmation form</a:t>
            </a:r>
          </a:p>
          <a:p>
            <a:pPr lvl="1"/>
            <a:r>
              <a:rPr lang="en-US" dirty="0"/>
              <a:t>W/P in top right corner</a:t>
            </a:r>
          </a:p>
          <a:p>
            <a:pPr lvl="1"/>
            <a:r>
              <a:rPr lang="en-US" dirty="0"/>
              <a:t>Provisional ballot number in top left corner</a:t>
            </a:r>
          </a:p>
          <a:p>
            <a:pPr lvl="1"/>
            <a:r>
              <a:rPr lang="en-US" dirty="0"/>
              <a:t>Have the voter complete rest of form and give back to Warden/Clerk</a:t>
            </a:r>
          </a:p>
          <a:p>
            <a:r>
              <a:rPr lang="en-US" dirty="0"/>
              <a:t>Once form completed, ask voter for ID</a:t>
            </a:r>
          </a:p>
          <a:p>
            <a:pPr lvl="1"/>
            <a:r>
              <a:rPr lang="en-US" dirty="0"/>
              <a:t>If ID provided, record in Precinct Election Official box in lower left corner</a:t>
            </a:r>
          </a:p>
          <a:p>
            <a:pPr lvl="2"/>
            <a:r>
              <a:rPr lang="en-US" dirty="0"/>
              <a:t>If ID is license, include license number. </a:t>
            </a:r>
          </a:p>
          <a:p>
            <a:pPr lvl="2"/>
            <a:r>
              <a:rPr lang="en-US" dirty="0"/>
              <a:t>Even without ID, voter must still be allowed to cast provisional ballot.</a:t>
            </a:r>
          </a:p>
          <a:p>
            <a:r>
              <a:rPr lang="en-US" dirty="0"/>
              <a:t>The warden/clerk should then add the voter’s name, address, </a:t>
            </a:r>
            <a:r>
              <a:rPr lang="en-US" dirty="0" err="1"/>
              <a:t>DoB</a:t>
            </a:r>
            <a:r>
              <a:rPr lang="en-US" dirty="0"/>
              <a:t>, provisional ballot #, and reason code to Provisional Voting Roster</a:t>
            </a:r>
          </a:p>
          <a:p>
            <a:endParaRPr lang="en-US" dirty="0"/>
          </a:p>
        </p:txBody>
      </p:sp>
      <p:sp>
        <p:nvSpPr>
          <p:cNvPr id="6" name="Content Placeholder 5">
            <a:extLst>
              <a:ext uri="{FF2B5EF4-FFF2-40B4-BE49-F238E27FC236}">
                <a16:creationId xmlns:a16="http://schemas.microsoft.com/office/drawing/2014/main" id="{F06A0B3B-C16F-48FF-6C79-3E94623A171C}"/>
              </a:ext>
            </a:extLst>
          </p:cNvPr>
          <p:cNvSpPr>
            <a:spLocks noGrp="1"/>
          </p:cNvSpPr>
          <p:nvPr>
            <p:ph sz="half" idx="2"/>
          </p:nvPr>
        </p:nvSpPr>
        <p:spPr/>
        <p:txBody>
          <a:bodyPr>
            <a:normAutofit fontScale="55000" lnSpcReduction="20000"/>
          </a:bodyPr>
          <a:lstStyle/>
          <a:p>
            <a:r>
              <a:rPr lang="en-US" dirty="0"/>
              <a:t>Hand the voter a ballot with provisional written at the top center and a manila envelope with ballot #, W/P completed</a:t>
            </a:r>
          </a:p>
          <a:p>
            <a:r>
              <a:rPr lang="en-US" dirty="0"/>
              <a:t>Once voter has voted, they should return ballot to you sealed in manila envelope and paperclip the affirmation form to the outside of the ballot</a:t>
            </a:r>
          </a:p>
          <a:p>
            <a:pPr lvl="1"/>
            <a:r>
              <a:rPr lang="en-US" dirty="0"/>
              <a:t>Place in “Provisional Ballot” Envelope</a:t>
            </a:r>
          </a:p>
          <a:p>
            <a:r>
              <a:rPr lang="en-US" sz="2500" b="1" dirty="0"/>
              <a:t>VERY IMPORTANT!!!!</a:t>
            </a:r>
          </a:p>
          <a:p>
            <a:pPr lvl="1"/>
            <a:r>
              <a:rPr lang="en-US" sz="2200" b="1" dirty="0"/>
              <a:t>DO NOT PUT IN THE BALLOT BOX</a:t>
            </a:r>
          </a:p>
          <a:p>
            <a:pPr lvl="1"/>
            <a:r>
              <a:rPr lang="en-US" sz="2200" b="1" dirty="0"/>
              <a:t>DO NOT PUT IN CAST BALLOT BIN</a:t>
            </a:r>
          </a:p>
          <a:p>
            <a:pPr lvl="1"/>
            <a:r>
              <a:rPr lang="en-US" sz="2200" b="1" dirty="0"/>
              <a:t>PLEASE RETURN ALL PROVISIONALS WITH THE POLICE OFFICER DURING THEIR 2</a:t>
            </a:r>
            <a:r>
              <a:rPr lang="en-US" sz="2200" b="1" baseline="30000" dirty="0"/>
              <a:t>ND</a:t>
            </a:r>
            <a:r>
              <a:rPr lang="en-US" sz="2200" b="1" dirty="0"/>
              <a:t> TRIP BACK TO CITY HALL</a:t>
            </a:r>
          </a:p>
        </p:txBody>
      </p:sp>
    </p:spTree>
    <p:extLst>
      <p:ext uri="{BB962C8B-B14F-4D97-AF65-F5344CB8AC3E}">
        <p14:creationId xmlns:p14="http://schemas.microsoft.com/office/powerpoint/2010/main" val="3243742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5705D-3D6A-D180-04A3-9D768783277B}"/>
              </a:ext>
            </a:extLst>
          </p:cNvPr>
          <p:cNvSpPr>
            <a:spLocks noGrp="1"/>
          </p:cNvSpPr>
          <p:nvPr>
            <p:ph type="title"/>
          </p:nvPr>
        </p:nvSpPr>
        <p:spPr/>
        <p:txBody>
          <a:bodyPr/>
          <a:lstStyle/>
          <a:p>
            <a:r>
              <a:rPr lang="en-US" b="1" u="sng" dirty="0"/>
              <a:t>Challenged Ballots</a:t>
            </a:r>
          </a:p>
        </p:txBody>
      </p:sp>
      <p:sp>
        <p:nvSpPr>
          <p:cNvPr id="3" name="Content Placeholder 2">
            <a:extLst>
              <a:ext uri="{FF2B5EF4-FFF2-40B4-BE49-F238E27FC236}">
                <a16:creationId xmlns:a16="http://schemas.microsoft.com/office/drawing/2014/main" id="{D4781A21-3D87-76A2-C083-0DA0383804C2}"/>
              </a:ext>
            </a:extLst>
          </p:cNvPr>
          <p:cNvSpPr>
            <a:spLocks noGrp="1"/>
          </p:cNvSpPr>
          <p:nvPr>
            <p:ph idx="1"/>
          </p:nvPr>
        </p:nvSpPr>
        <p:spPr/>
        <p:txBody>
          <a:bodyPr>
            <a:normAutofit/>
          </a:bodyPr>
          <a:lstStyle/>
          <a:p>
            <a:r>
              <a:rPr lang="en-US" dirty="0"/>
              <a:t>Reasons to challenge</a:t>
            </a:r>
          </a:p>
          <a:p>
            <a:pPr lvl="1"/>
            <a:r>
              <a:rPr lang="en-US" dirty="0"/>
              <a:t>Voter is not who they say they are</a:t>
            </a:r>
          </a:p>
          <a:p>
            <a:pPr lvl="1"/>
            <a:r>
              <a:rPr lang="en-US" dirty="0"/>
              <a:t>Voter does not reside at the address they claim</a:t>
            </a:r>
          </a:p>
          <a:p>
            <a:pPr lvl="1"/>
            <a:r>
              <a:rPr lang="en-US" dirty="0"/>
              <a:t>Voter not qualified</a:t>
            </a:r>
          </a:p>
          <a:p>
            <a:pPr lvl="2"/>
            <a:r>
              <a:rPr lang="en-US" dirty="0"/>
              <a:t>Age</a:t>
            </a:r>
          </a:p>
          <a:p>
            <a:r>
              <a:rPr lang="en-US" dirty="0"/>
              <a:t>Can be initiated by a voter, observer, or warden</a:t>
            </a:r>
          </a:p>
          <a:p>
            <a:pPr lvl="1"/>
            <a:r>
              <a:rPr lang="en-US" dirty="0"/>
              <a:t>Include on ballot name and address of challenger and voter and reason for challenge</a:t>
            </a:r>
          </a:p>
        </p:txBody>
      </p:sp>
    </p:spTree>
    <p:extLst>
      <p:ext uri="{BB962C8B-B14F-4D97-AF65-F5344CB8AC3E}">
        <p14:creationId xmlns:p14="http://schemas.microsoft.com/office/powerpoint/2010/main" val="3863557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BDD84-D330-652A-907C-BF8950F3F02D}"/>
              </a:ext>
            </a:extLst>
          </p:cNvPr>
          <p:cNvSpPr>
            <a:spLocks noGrp="1"/>
          </p:cNvSpPr>
          <p:nvPr>
            <p:ph type="title"/>
          </p:nvPr>
        </p:nvSpPr>
        <p:spPr/>
        <p:txBody>
          <a:bodyPr/>
          <a:lstStyle/>
          <a:p>
            <a:r>
              <a:rPr lang="en-US" b="1" u="sng" dirty="0"/>
              <a:t>End of night </a:t>
            </a:r>
            <a:r>
              <a:rPr lang="en-US" b="1" u="sng" dirty="0" err="1"/>
              <a:t>pROCEDURES</a:t>
            </a:r>
            <a:endParaRPr lang="en-US" dirty="0"/>
          </a:p>
        </p:txBody>
      </p:sp>
      <p:sp>
        <p:nvSpPr>
          <p:cNvPr id="3" name="Content Placeholder 2">
            <a:extLst>
              <a:ext uri="{FF2B5EF4-FFF2-40B4-BE49-F238E27FC236}">
                <a16:creationId xmlns:a16="http://schemas.microsoft.com/office/drawing/2014/main" id="{FED51CCE-FB52-C802-4751-1CDF4947E6D1}"/>
              </a:ext>
            </a:extLst>
          </p:cNvPr>
          <p:cNvSpPr>
            <a:spLocks noGrp="1"/>
          </p:cNvSpPr>
          <p:nvPr>
            <p:ph idx="1"/>
          </p:nvPr>
        </p:nvSpPr>
        <p:spPr/>
        <p:txBody>
          <a:bodyPr/>
          <a:lstStyle/>
          <a:p>
            <a:r>
              <a:rPr lang="en-US" dirty="0"/>
              <a:t>It is very important that the warden and clerk work together to print tapes and shut down the machine</a:t>
            </a:r>
          </a:p>
          <a:p>
            <a:r>
              <a:rPr lang="en-US" dirty="0"/>
              <a:t>One should read the manual, while the other does the actual machine work</a:t>
            </a:r>
          </a:p>
          <a:p>
            <a:r>
              <a:rPr lang="en-US" dirty="0"/>
              <a:t>DO NOT HIT RE-ZERO!!!!</a:t>
            </a:r>
          </a:p>
          <a:p>
            <a:pPr lvl="1"/>
            <a:r>
              <a:rPr lang="en-US" dirty="0"/>
              <a:t>You should never ever hit re-zero</a:t>
            </a:r>
          </a:p>
        </p:txBody>
      </p:sp>
    </p:spTree>
    <p:extLst>
      <p:ext uri="{BB962C8B-B14F-4D97-AF65-F5344CB8AC3E}">
        <p14:creationId xmlns:p14="http://schemas.microsoft.com/office/powerpoint/2010/main" val="198419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descr="Top view of a calendar with a red pen on top">
            <a:extLst>
              <a:ext uri="{FF2B5EF4-FFF2-40B4-BE49-F238E27FC236}">
                <a16:creationId xmlns:a16="http://schemas.microsoft.com/office/drawing/2014/main" id="{0C864085-A099-1DEC-7094-AD8133AC6AE7}"/>
              </a:ext>
            </a:extLst>
          </p:cNvPr>
          <p:cNvPicPr>
            <a:picLocks noChangeAspect="1"/>
          </p:cNvPicPr>
          <p:nvPr/>
        </p:nvPicPr>
        <p:blipFill rotWithShape="1">
          <a:blip r:embed="rId2">
            <a:extLst>
              <a:ext uri="{28A0092B-C50C-407E-A947-70E740481C1C}">
                <a14:useLocalDpi xmlns:a14="http://schemas.microsoft.com/office/drawing/2010/main" val="0"/>
              </a:ext>
            </a:extLst>
          </a:blip>
          <a:srcRect l="58" r="9032" b="22224"/>
          <a:stretch/>
        </p:blipFill>
        <p:spPr>
          <a:xfrm>
            <a:off x="2" y="10"/>
            <a:ext cx="12191695" cy="6857990"/>
          </a:xfrm>
          <a:prstGeom prst="rect">
            <a:avLst/>
          </a:prstGeom>
        </p:spPr>
      </p:pic>
      <p:sp>
        <p:nvSpPr>
          <p:cNvPr id="30" name="Rectangle 8">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AAED77-2A30-C7CB-095E-4F69F978D894}"/>
              </a:ext>
            </a:extLst>
          </p:cNvPr>
          <p:cNvSpPr>
            <a:spLocks noGrp="1"/>
          </p:cNvSpPr>
          <p:nvPr>
            <p:ph type="title"/>
          </p:nvPr>
        </p:nvSpPr>
        <p:spPr>
          <a:xfrm>
            <a:off x="1304017" y="804520"/>
            <a:ext cx="6815731" cy="1049235"/>
          </a:xfrm>
        </p:spPr>
        <p:txBody>
          <a:bodyPr>
            <a:normAutofit/>
          </a:bodyPr>
          <a:lstStyle/>
          <a:p>
            <a:r>
              <a:rPr lang="en-US" b="1" u="sng">
                <a:solidFill>
                  <a:srgbClr val="FFFFFE"/>
                </a:solidFill>
              </a:rPr>
              <a:t>Mark your calendars</a:t>
            </a:r>
          </a:p>
        </p:txBody>
      </p:sp>
      <p:cxnSp>
        <p:nvCxnSpPr>
          <p:cNvPr id="31" name="Straight Connector 10">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a:solidFill>
              <a:srgbClr val="CF0833"/>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91ED7225-D4F2-4FD9-FFB7-6DA66FDDD76B}"/>
              </a:ext>
            </a:extLst>
          </p:cNvPr>
          <p:cNvSpPr>
            <a:spLocks noGrp="1"/>
          </p:cNvSpPr>
          <p:nvPr>
            <p:ph idx="1"/>
          </p:nvPr>
        </p:nvSpPr>
        <p:spPr>
          <a:xfrm>
            <a:off x="666572" y="2015733"/>
            <a:ext cx="7453177" cy="4021267"/>
          </a:xfrm>
        </p:spPr>
        <p:txBody>
          <a:bodyPr>
            <a:normAutofit/>
          </a:bodyPr>
          <a:lstStyle/>
          <a:p>
            <a:pPr>
              <a:buClr>
                <a:srgbClr val="CF0833"/>
              </a:buClr>
            </a:pPr>
            <a:r>
              <a:rPr lang="en-US" sz="2800" dirty="0">
                <a:solidFill>
                  <a:srgbClr val="FFFFFE"/>
                </a:solidFill>
              </a:rPr>
              <a:t>Presidential Primary Election – March 5, 2024</a:t>
            </a:r>
          </a:p>
          <a:p>
            <a:pPr>
              <a:buClr>
                <a:srgbClr val="CF0833"/>
              </a:buClr>
            </a:pPr>
            <a:r>
              <a:rPr lang="en-US" sz="2800" dirty="0">
                <a:solidFill>
                  <a:srgbClr val="FFFFFE"/>
                </a:solidFill>
              </a:rPr>
              <a:t>State Primary Election – September 3, 2024</a:t>
            </a:r>
          </a:p>
          <a:p>
            <a:pPr>
              <a:buClr>
                <a:srgbClr val="CF0833"/>
              </a:buClr>
            </a:pPr>
            <a:r>
              <a:rPr lang="en-US" sz="2800" dirty="0">
                <a:solidFill>
                  <a:srgbClr val="FFFFFE"/>
                </a:solidFill>
              </a:rPr>
              <a:t>State/Presidential Election – November 5, 2024	</a:t>
            </a:r>
            <a:r>
              <a:rPr lang="en-US" dirty="0">
                <a:solidFill>
                  <a:srgbClr val="FFFFFE"/>
                </a:solidFill>
              </a:rPr>
              <a:t>	</a:t>
            </a:r>
          </a:p>
          <a:p>
            <a:pPr>
              <a:buClr>
                <a:srgbClr val="CF0833"/>
              </a:buClr>
            </a:pPr>
            <a:endParaRPr lang="en-US" dirty="0">
              <a:solidFill>
                <a:srgbClr val="FFFFFE"/>
              </a:solidFill>
            </a:endParaRPr>
          </a:p>
        </p:txBody>
      </p:sp>
    </p:spTree>
    <p:extLst>
      <p:ext uri="{BB962C8B-B14F-4D97-AF65-F5344CB8AC3E}">
        <p14:creationId xmlns:p14="http://schemas.microsoft.com/office/powerpoint/2010/main" val="2643841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E06E03F9-BE72-F7C8-6ED7-53B063AB1B31}"/>
              </a:ext>
            </a:extLst>
          </p:cNvPr>
          <p:cNvSpPr>
            <a:spLocks noGrp="1"/>
          </p:cNvSpPr>
          <p:nvPr>
            <p:ph type="title"/>
          </p:nvPr>
        </p:nvSpPr>
        <p:spPr>
          <a:xfrm>
            <a:off x="1451580" y="804520"/>
            <a:ext cx="3530157" cy="1049235"/>
          </a:xfrm>
        </p:spPr>
        <p:txBody>
          <a:bodyPr>
            <a:normAutofit/>
          </a:bodyPr>
          <a:lstStyle/>
          <a:p>
            <a:r>
              <a:rPr lang="en-US" b="1" u="sng" dirty="0"/>
              <a:t>Tapes at the End of night</a:t>
            </a:r>
            <a:endParaRPr lang="en-US" dirty="0"/>
          </a:p>
        </p:txBody>
      </p:sp>
      <p:sp>
        <p:nvSpPr>
          <p:cNvPr id="14" name="Rectangle 13">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84FA9605-ED7B-E5ED-8ECD-679DBFA8A178}"/>
              </a:ext>
            </a:extLst>
          </p:cNvPr>
          <p:cNvSpPr>
            <a:spLocks noGrp="1"/>
          </p:cNvSpPr>
          <p:nvPr>
            <p:ph idx="1"/>
          </p:nvPr>
        </p:nvSpPr>
        <p:spPr>
          <a:xfrm>
            <a:off x="1451581" y="2015732"/>
            <a:ext cx="3526523" cy="3450613"/>
          </a:xfrm>
        </p:spPr>
        <p:txBody>
          <a:bodyPr>
            <a:normAutofit/>
          </a:bodyPr>
          <a:lstStyle/>
          <a:p>
            <a:r>
              <a:rPr lang="en-US" dirty="0"/>
              <a:t>Please cut the tapes, do not pull</a:t>
            </a:r>
          </a:p>
          <a:p>
            <a:pPr lvl="1"/>
            <a:r>
              <a:rPr lang="en-US" dirty="0"/>
              <a:t>This will help prevent issues</a:t>
            </a:r>
          </a:p>
        </p:txBody>
      </p:sp>
      <p:grpSp>
        <p:nvGrpSpPr>
          <p:cNvPr id="16" name="Group 15">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17" name="Rectangle 16">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Silver scissors on a blush pink background">
            <a:extLst>
              <a:ext uri="{FF2B5EF4-FFF2-40B4-BE49-F238E27FC236}">
                <a16:creationId xmlns:a16="http://schemas.microsoft.com/office/drawing/2014/main" id="{D69C14CC-9FF5-BFA8-E81F-678DF77B1B5E}"/>
              </a:ext>
            </a:extLst>
          </p:cNvPr>
          <p:cNvPicPr>
            <a:picLocks noChangeAspect="1"/>
          </p:cNvPicPr>
          <p:nvPr/>
        </p:nvPicPr>
        <p:blipFill rotWithShape="1">
          <a:blip r:embed="rId2">
            <a:extLst>
              <a:ext uri="{28A0092B-C50C-407E-A947-70E740481C1C}">
                <a14:useLocalDpi xmlns:a14="http://schemas.microsoft.com/office/drawing/2010/main" val="0"/>
              </a:ext>
            </a:extLst>
          </a:blip>
          <a:srcRect t="15775" r="1" b="4041"/>
          <a:stretch/>
        </p:blipFill>
        <p:spPr>
          <a:xfrm>
            <a:off x="6093926" y="1116345"/>
            <a:ext cx="4821551" cy="3866172"/>
          </a:xfrm>
          <a:prstGeom prst="rect">
            <a:avLst/>
          </a:prstGeom>
        </p:spPr>
      </p:pic>
      <p:pic>
        <p:nvPicPr>
          <p:cNvPr id="20" name="Picture 19">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2" name="Straight Connector 21">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560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97D2-BAA6-3FA1-AE75-ABBDB19F3E34}"/>
              </a:ext>
            </a:extLst>
          </p:cNvPr>
          <p:cNvSpPr>
            <a:spLocks noGrp="1"/>
          </p:cNvSpPr>
          <p:nvPr>
            <p:ph type="title"/>
          </p:nvPr>
        </p:nvSpPr>
        <p:spPr/>
        <p:txBody>
          <a:bodyPr/>
          <a:lstStyle/>
          <a:p>
            <a:r>
              <a:rPr lang="en-US" b="1" u="sng" dirty="0"/>
              <a:t>End of night</a:t>
            </a:r>
          </a:p>
        </p:txBody>
      </p:sp>
      <p:sp>
        <p:nvSpPr>
          <p:cNvPr id="3" name="Content Placeholder 2">
            <a:extLst>
              <a:ext uri="{FF2B5EF4-FFF2-40B4-BE49-F238E27FC236}">
                <a16:creationId xmlns:a16="http://schemas.microsoft.com/office/drawing/2014/main" id="{597EC69D-3AE5-92E5-A30B-E0DCA0CD7489}"/>
              </a:ext>
            </a:extLst>
          </p:cNvPr>
          <p:cNvSpPr>
            <a:spLocks noGrp="1"/>
          </p:cNvSpPr>
          <p:nvPr>
            <p:ph idx="1"/>
          </p:nvPr>
        </p:nvSpPr>
        <p:spPr/>
        <p:txBody>
          <a:bodyPr>
            <a:normAutofit/>
          </a:bodyPr>
          <a:lstStyle/>
          <a:p>
            <a:r>
              <a:rPr lang="en-US" dirty="0"/>
              <a:t>First trip</a:t>
            </a:r>
          </a:p>
          <a:p>
            <a:pPr lvl="1"/>
            <a:r>
              <a:rPr lang="en-US" dirty="0"/>
              <a:t>Three (3) </a:t>
            </a:r>
            <a:r>
              <a:rPr lang="en-US" dirty="0" err="1"/>
              <a:t>ImageCast</a:t>
            </a:r>
            <a:r>
              <a:rPr lang="en-US" dirty="0"/>
              <a:t> machine tapes – signed by Warden and Clerk</a:t>
            </a:r>
          </a:p>
          <a:p>
            <a:pPr lvl="1"/>
            <a:r>
              <a:rPr lang="en-US" dirty="0"/>
              <a:t>Two (2) memory cards from the </a:t>
            </a:r>
            <a:r>
              <a:rPr lang="en-US" dirty="0" err="1"/>
              <a:t>ImageCast</a:t>
            </a:r>
            <a:r>
              <a:rPr lang="en-US" dirty="0"/>
              <a:t> machine</a:t>
            </a:r>
          </a:p>
          <a:p>
            <a:pPr marL="457200" lvl="1" indent="0">
              <a:buNone/>
            </a:pPr>
            <a:endParaRPr lang="en-US" dirty="0"/>
          </a:p>
          <a:p>
            <a:pPr lvl="1"/>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a:p>
            <a:pPr lvl="1"/>
            <a:endParaRPr lang="en-US" dirty="0"/>
          </a:p>
        </p:txBody>
      </p:sp>
    </p:spTree>
    <p:extLst>
      <p:ext uri="{BB962C8B-B14F-4D97-AF65-F5344CB8AC3E}">
        <p14:creationId xmlns:p14="http://schemas.microsoft.com/office/powerpoint/2010/main" val="1365912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A65D-69CD-8536-7E61-ACE1DDCCDBA9}"/>
              </a:ext>
            </a:extLst>
          </p:cNvPr>
          <p:cNvSpPr>
            <a:spLocks noGrp="1"/>
          </p:cNvSpPr>
          <p:nvPr>
            <p:ph type="title"/>
          </p:nvPr>
        </p:nvSpPr>
        <p:spPr/>
        <p:txBody>
          <a:bodyPr/>
          <a:lstStyle/>
          <a:p>
            <a:r>
              <a:rPr lang="en-US" b="1" u="sng" dirty="0"/>
              <a:t>End of night, CONT’D</a:t>
            </a:r>
            <a:endParaRPr lang="en-US" dirty="0"/>
          </a:p>
        </p:txBody>
      </p:sp>
      <p:sp>
        <p:nvSpPr>
          <p:cNvPr id="3" name="Content Placeholder 2">
            <a:extLst>
              <a:ext uri="{FF2B5EF4-FFF2-40B4-BE49-F238E27FC236}">
                <a16:creationId xmlns:a16="http://schemas.microsoft.com/office/drawing/2014/main" id="{903DC313-4AAC-86FF-E8F6-DFD8F18CB5FB}"/>
              </a:ext>
            </a:extLst>
          </p:cNvPr>
          <p:cNvSpPr>
            <a:spLocks noGrp="1"/>
          </p:cNvSpPr>
          <p:nvPr>
            <p:ph sz="half" idx="1"/>
          </p:nvPr>
        </p:nvSpPr>
        <p:spPr/>
        <p:txBody>
          <a:bodyPr>
            <a:normAutofit fontScale="70000" lnSpcReduction="20000"/>
          </a:bodyPr>
          <a:lstStyle/>
          <a:p>
            <a:r>
              <a:rPr lang="en-US" dirty="0"/>
              <a:t>Second Trip	</a:t>
            </a:r>
          </a:p>
          <a:p>
            <a:pPr lvl="1"/>
            <a:r>
              <a:rPr lang="en-US" dirty="0"/>
              <a:t>Voter List</a:t>
            </a:r>
          </a:p>
          <a:p>
            <a:pPr lvl="1"/>
            <a:r>
              <a:rPr lang="en-US" dirty="0"/>
              <a:t>C</a:t>
            </a:r>
            <a:r>
              <a:rPr lang="en-US" sz="1800" dirty="0">
                <a:effectLst/>
                <a:latin typeface="Calibri" panose="020F0502020204030204" pitchFamily="34" charset="0"/>
                <a:ea typeface="Calibri" panose="020F0502020204030204" pitchFamily="34" charset="0"/>
                <a:cs typeface="Times New Roman" panose="02020603050405020304" pitchFamily="18" charset="0"/>
              </a:rPr>
              <a:t>ompleted Forms Envelope (even if empty)</a:t>
            </a:r>
          </a:p>
          <a:p>
            <a:pPr lvl="1"/>
            <a:r>
              <a:rPr lang="en-US" sz="1800" dirty="0">
                <a:effectLst/>
                <a:latin typeface="Calibri" panose="020F0502020204030204" pitchFamily="34" charset="0"/>
                <a:ea typeface="Calibri" panose="020F0502020204030204" pitchFamily="34" charset="0"/>
                <a:cs typeface="Times New Roman" panose="02020603050405020304" pitchFamily="18" charset="0"/>
              </a:rPr>
              <a:t>Completed Provisional Ballots Envelope (even if empty)</a:t>
            </a:r>
          </a:p>
          <a:p>
            <a:pPr lvl="1"/>
            <a:r>
              <a:rPr lang="en-US" dirty="0">
                <a:latin typeface="Calibri" panose="020F0502020204030204" pitchFamily="34" charset="0"/>
                <a:ea typeface="Calibri" panose="020F0502020204030204" pitchFamily="34" charset="0"/>
                <a:cs typeface="Times New Roman" panose="02020603050405020304" pitchFamily="18" charset="0"/>
              </a:rPr>
              <a:t>Pink Plastic Envelope containing:</a:t>
            </a:r>
          </a:p>
          <a:p>
            <a:pPr lvl="2"/>
            <a:r>
              <a:rPr lang="en-US" dirty="0">
                <a:effectLst/>
                <a:latin typeface="Calibri" panose="020F0502020204030204" pitchFamily="34" charset="0"/>
                <a:ea typeface="Calibri" panose="020F0502020204030204" pitchFamily="34" charset="0"/>
                <a:cs typeface="Times New Roman" panose="02020603050405020304" pitchFamily="18" charset="0"/>
              </a:rPr>
              <a:t>Tally Sheets and worksheets</a:t>
            </a:r>
          </a:p>
          <a:p>
            <a:pPr lvl="2"/>
            <a:r>
              <a:rPr lang="en-US" sz="1800" dirty="0">
                <a:effectLst/>
                <a:latin typeface="Calibri" panose="020F0502020204030204" pitchFamily="34" charset="0"/>
                <a:ea typeface="Calibri" panose="020F0502020204030204" pitchFamily="34" charset="0"/>
                <a:cs typeface="Times New Roman" panose="02020603050405020304" pitchFamily="18" charset="0"/>
              </a:rPr>
              <a:t>Election Clerk’s Log</a:t>
            </a:r>
          </a:p>
          <a:p>
            <a:pPr lvl="2"/>
            <a:r>
              <a:rPr lang="en-US" sz="1800" dirty="0">
                <a:effectLst/>
                <a:latin typeface="Calibri" panose="020F0502020204030204" pitchFamily="34" charset="0"/>
                <a:ea typeface="Calibri" panose="020F0502020204030204" pitchFamily="34" charset="0"/>
                <a:cs typeface="Times New Roman" panose="02020603050405020304" pitchFamily="18" charset="0"/>
              </a:rPr>
              <a:t>Preprinted inactive roster</a:t>
            </a:r>
          </a:p>
          <a:p>
            <a:pPr lvl="2"/>
            <a:r>
              <a:rPr lang="en-US" sz="1800" dirty="0">
                <a:effectLst/>
                <a:latin typeface="Calibri" panose="020F0502020204030204" pitchFamily="34" charset="0"/>
                <a:ea typeface="Calibri" panose="020F0502020204030204" pitchFamily="34" charset="0"/>
                <a:cs typeface="Times New Roman" panose="02020603050405020304" pitchFamily="18" charset="0"/>
              </a:rPr>
              <a:t>Single inactive sheets</a:t>
            </a:r>
          </a:p>
          <a:p>
            <a:pPr lvl="2"/>
            <a:r>
              <a:rPr lang="en-US" sz="1800" dirty="0">
                <a:effectLst/>
                <a:latin typeface="Calibri" panose="020F0502020204030204" pitchFamily="34" charset="0"/>
                <a:ea typeface="Calibri" panose="020F0502020204030204" pitchFamily="34" charset="0"/>
                <a:cs typeface="Times New Roman" panose="02020603050405020304" pitchFamily="18" charset="0"/>
              </a:rPr>
              <a:t>Keys for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Automark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1800" dirty="0">
                <a:effectLst/>
                <a:latin typeface="Calibri" panose="020F0502020204030204" pitchFamily="34" charset="0"/>
                <a:ea typeface="Calibri" panose="020F0502020204030204" pitchFamily="34" charset="0"/>
                <a:cs typeface="Times New Roman" panose="02020603050405020304" pitchFamily="18" charset="0"/>
              </a:rPr>
              <a:t>Poll pad slips</a:t>
            </a:r>
          </a:p>
          <a:p>
            <a:pPr lvl="1"/>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598621BC-67FD-4A9A-1C2E-4A9F71DA15AF}"/>
              </a:ext>
            </a:extLst>
          </p:cNvPr>
          <p:cNvSpPr>
            <a:spLocks noGrp="1"/>
          </p:cNvSpPr>
          <p:nvPr>
            <p:ph sz="half" idx="2"/>
          </p:nvPr>
        </p:nvSpPr>
        <p:spPr/>
        <p:txBody>
          <a:bodyPr>
            <a:normAutofit fontScale="70000" lnSpcReduction="20000"/>
          </a:bodyPr>
          <a:lstStyle/>
          <a:p>
            <a:r>
              <a:rPr lang="en-US" dirty="0"/>
              <a:t>Second Trip</a:t>
            </a:r>
          </a:p>
          <a:p>
            <a:pPr lvl="1"/>
            <a:r>
              <a:rPr lang="en-US" sz="2000" dirty="0">
                <a:latin typeface="Calibri" panose="020F0502020204030204" pitchFamily="34" charset="0"/>
                <a:ea typeface="Calibri" panose="020F0502020204030204" pitchFamily="34" charset="0"/>
                <a:cs typeface="Times New Roman" panose="02020603050405020304" pitchFamily="18" charset="0"/>
              </a:rPr>
              <a:t>Blue Plastic Envelope containing:</a:t>
            </a:r>
          </a:p>
          <a:p>
            <a:pPr lvl="2"/>
            <a:r>
              <a:rPr lang="en-US" sz="2000" dirty="0">
                <a:effectLst/>
                <a:latin typeface="Calibri" panose="020F0502020204030204" pitchFamily="34" charset="0"/>
                <a:ea typeface="Calibri" panose="020F0502020204030204" pitchFamily="34" charset="0"/>
                <a:cs typeface="Calibri" panose="020F0502020204030204" pitchFamily="34" charset="0"/>
              </a:rPr>
              <a:t>Certificate of Service</a:t>
            </a:r>
          </a:p>
          <a:p>
            <a:pPr lvl="2"/>
            <a:r>
              <a:rPr lang="en-US" sz="2000" dirty="0">
                <a:effectLst/>
                <a:latin typeface="Calibri" panose="020F0502020204030204" pitchFamily="34" charset="0"/>
                <a:ea typeface="Calibri" panose="020F0502020204030204" pitchFamily="34" charset="0"/>
                <a:cs typeface="Calibri" panose="020F0502020204030204" pitchFamily="34" charset="0"/>
              </a:rPr>
              <a:t>Ballot Count</a:t>
            </a:r>
          </a:p>
          <a:p>
            <a:pPr lvl="2"/>
            <a:r>
              <a:rPr lang="en-US" sz="2000" dirty="0">
                <a:latin typeface="Calibri" panose="020F0502020204030204" pitchFamily="34" charset="0"/>
                <a:cs typeface="Calibri" panose="020F0502020204030204" pitchFamily="34" charset="0"/>
              </a:rPr>
              <a:t>Key/fob to the </a:t>
            </a:r>
            <a:r>
              <a:rPr lang="en-US" sz="2000" dirty="0" err="1">
                <a:latin typeface="Calibri" panose="020F0502020204030204" pitchFamily="34" charset="0"/>
                <a:cs typeface="Calibri" panose="020F0502020204030204" pitchFamily="34" charset="0"/>
              </a:rPr>
              <a:t>ImageCast</a:t>
            </a:r>
            <a:r>
              <a:rPr lang="en-US" sz="2000" dirty="0">
                <a:latin typeface="Calibri" panose="020F0502020204030204" pitchFamily="34" charset="0"/>
                <a:cs typeface="Calibri" panose="020F0502020204030204" pitchFamily="34" charset="0"/>
              </a:rPr>
              <a:t> machine</a:t>
            </a:r>
          </a:p>
          <a:p>
            <a:pPr lvl="2"/>
            <a:r>
              <a:rPr lang="en-US" sz="2000" dirty="0">
                <a:effectLst/>
                <a:latin typeface="Calibri" panose="020F0502020204030204" pitchFamily="34" charset="0"/>
                <a:ea typeface="Calibri" panose="020F0502020204030204" pitchFamily="34" charset="0"/>
                <a:cs typeface="Calibri" panose="020F0502020204030204" pitchFamily="34" charset="0"/>
              </a:rPr>
              <a:t>Key for </a:t>
            </a:r>
            <a:r>
              <a:rPr lang="en-US" sz="2000" dirty="0" err="1">
                <a:effectLst/>
                <a:latin typeface="Calibri" panose="020F0502020204030204" pitchFamily="34" charset="0"/>
                <a:ea typeface="Calibri" panose="020F0502020204030204" pitchFamily="34" charset="0"/>
                <a:cs typeface="Calibri" panose="020F0502020204030204" pitchFamily="34" charset="0"/>
              </a:rPr>
              <a:t>Automark</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lvl="1"/>
            <a:r>
              <a:rPr lang="en-US" dirty="0"/>
              <a:t>Red Supply Box</a:t>
            </a:r>
          </a:p>
          <a:p>
            <a:pPr lvl="1"/>
            <a:r>
              <a:rPr lang="en-US" dirty="0" err="1"/>
              <a:t>ImageCast</a:t>
            </a:r>
            <a:r>
              <a:rPr lang="en-US" dirty="0"/>
              <a:t> Machine (in black strap bag)</a:t>
            </a:r>
          </a:p>
          <a:p>
            <a:pPr lvl="1"/>
            <a:r>
              <a:rPr lang="en-US" dirty="0"/>
              <a:t>Poll Pad (in green box)</a:t>
            </a:r>
          </a:p>
          <a:p>
            <a:pPr lvl="1"/>
            <a:r>
              <a:rPr lang="en-US" dirty="0"/>
              <a:t>Cast ballot box, signed and sealed</a:t>
            </a:r>
          </a:p>
          <a:p>
            <a:pPr lvl="1"/>
            <a:r>
              <a:rPr lang="en-US" dirty="0"/>
              <a:t>Uncast ballot box, signed and sealed</a:t>
            </a:r>
          </a:p>
          <a:p>
            <a:pPr lvl="2"/>
            <a:r>
              <a:rPr lang="en-US" dirty="0"/>
              <a:t>It is very important these are separate from one another and not mixed</a:t>
            </a:r>
          </a:p>
        </p:txBody>
      </p:sp>
    </p:spTree>
    <p:extLst>
      <p:ext uri="{BB962C8B-B14F-4D97-AF65-F5344CB8AC3E}">
        <p14:creationId xmlns:p14="http://schemas.microsoft.com/office/powerpoint/2010/main" val="2922026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B300D-1B0B-DF99-6F6E-ADA96E6C62C5}"/>
              </a:ext>
            </a:extLst>
          </p:cNvPr>
          <p:cNvSpPr>
            <a:spLocks noGrp="1"/>
          </p:cNvSpPr>
          <p:nvPr>
            <p:ph type="title"/>
          </p:nvPr>
        </p:nvSpPr>
        <p:spPr/>
        <p:txBody>
          <a:bodyPr/>
          <a:lstStyle/>
          <a:p>
            <a:r>
              <a:rPr lang="en-US" dirty="0"/>
              <a:t>end of night procedures</a:t>
            </a:r>
          </a:p>
        </p:txBody>
      </p:sp>
      <p:sp>
        <p:nvSpPr>
          <p:cNvPr id="5" name="Content Placeholder 4">
            <a:extLst>
              <a:ext uri="{FF2B5EF4-FFF2-40B4-BE49-F238E27FC236}">
                <a16:creationId xmlns:a16="http://schemas.microsoft.com/office/drawing/2014/main" id="{D7E931C0-F0F0-D885-10C3-0BA73FA24645}"/>
              </a:ext>
            </a:extLst>
          </p:cNvPr>
          <p:cNvSpPr>
            <a:spLocks noGrp="1"/>
          </p:cNvSpPr>
          <p:nvPr>
            <p:ph idx="1"/>
          </p:nvPr>
        </p:nvSpPr>
        <p:spPr/>
        <p:txBody>
          <a:bodyPr/>
          <a:lstStyle/>
          <a:p>
            <a:r>
              <a:rPr lang="en-US" dirty="0"/>
              <a:t>The empty manilla ballot envelopes for early voting/absentee should be put in the uncast ballot box at the end of the night (pink label)</a:t>
            </a:r>
          </a:p>
          <a:p>
            <a:r>
              <a:rPr lang="en-US" dirty="0"/>
              <a:t>The spoiled ballot plastic envelope with spoiled ballots inside should be put in the uncast ballot box at the end of the night (pink label)</a:t>
            </a:r>
          </a:p>
          <a:p>
            <a:r>
              <a:rPr lang="en-US" dirty="0"/>
              <a:t>Write-In and Auxiliary plastic envelopes are in the cast ballot bin (yellow label) and you should place the ballots in the envelopes and then in the bin at the end of the night before it is sealed</a:t>
            </a:r>
          </a:p>
          <a:p>
            <a:r>
              <a:rPr lang="en-US" dirty="0"/>
              <a:t>Go over list with police at end of night to they have everything they need</a:t>
            </a:r>
          </a:p>
          <a:p>
            <a:endParaRPr lang="en-US" dirty="0"/>
          </a:p>
        </p:txBody>
      </p:sp>
    </p:spTree>
    <p:extLst>
      <p:ext uri="{BB962C8B-B14F-4D97-AF65-F5344CB8AC3E}">
        <p14:creationId xmlns:p14="http://schemas.microsoft.com/office/powerpoint/2010/main" val="4145168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AE81A-0EEE-6DB3-9B9F-A313C8A83F50}"/>
              </a:ext>
            </a:extLst>
          </p:cNvPr>
          <p:cNvSpPr>
            <a:spLocks noGrp="1"/>
          </p:cNvSpPr>
          <p:nvPr>
            <p:ph type="title"/>
          </p:nvPr>
        </p:nvSpPr>
        <p:spPr/>
        <p:txBody>
          <a:bodyPr/>
          <a:lstStyle/>
          <a:p>
            <a:r>
              <a:rPr lang="en-US" b="1" u="sng" dirty="0"/>
              <a:t>RESPECT FOR VOTERS</a:t>
            </a:r>
          </a:p>
        </p:txBody>
      </p:sp>
      <p:sp>
        <p:nvSpPr>
          <p:cNvPr id="3" name="Content Placeholder 2">
            <a:extLst>
              <a:ext uri="{FF2B5EF4-FFF2-40B4-BE49-F238E27FC236}">
                <a16:creationId xmlns:a16="http://schemas.microsoft.com/office/drawing/2014/main" id="{66DABA1B-398C-CD07-986B-23BC3A801368}"/>
              </a:ext>
            </a:extLst>
          </p:cNvPr>
          <p:cNvSpPr>
            <a:spLocks noGrp="1"/>
          </p:cNvSpPr>
          <p:nvPr>
            <p:ph idx="1"/>
          </p:nvPr>
        </p:nvSpPr>
        <p:spPr/>
        <p:txBody>
          <a:bodyPr>
            <a:normAutofit fontScale="92500" lnSpcReduction="20000"/>
          </a:bodyPr>
          <a:lstStyle/>
          <a:p>
            <a:pPr marL="0" indent="0">
              <a:buNone/>
            </a:pPr>
            <a:r>
              <a:rPr lang="en-US" dirty="0"/>
              <a:t>ALL UNITED STATES CITIZENS, REGARDLESS OF THEIR PROFICIENCY IN ENGLISH, HAVE THE RIGHT TO VOTE. </a:t>
            </a:r>
          </a:p>
          <a:p>
            <a:pPr marL="0" indent="0">
              <a:buNone/>
            </a:pPr>
            <a:endParaRPr lang="en-US" b="1" dirty="0"/>
          </a:p>
          <a:p>
            <a:pPr marL="0" indent="0">
              <a:buNone/>
            </a:pPr>
            <a:r>
              <a:rPr lang="en-US" b="1" dirty="0"/>
              <a:t>It is important that Poll Workers treat all Voters with respect, courtesy and customer service.  </a:t>
            </a:r>
          </a:p>
          <a:p>
            <a:pPr marL="0" indent="0">
              <a:buNone/>
            </a:pPr>
            <a:endParaRPr lang="en-US" sz="900" b="1" dirty="0"/>
          </a:p>
          <a:p>
            <a:pPr marL="0" indent="0">
              <a:lnSpc>
                <a:spcPct val="110000"/>
              </a:lnSpc>
              <a:spcBef>
                <a:spcPts val="600"/>
              </a:spcBef>
              <a:buNone/>
            </a:pPr>
            <a:r>
              <a:rPr lang="en-US" b="1" dirty="0"/>
              <a:t>Voters with Disabilities - </a:t>
            </a:r>
            <a:r>
              <a:rPr lang="en-US" dirty="0"/>
              <a:t>Use of Handicap Booth; Use of </a:t>
            </a:r>
            <a:r>
              <a:rPr lang="en-US" dirty="0" err="1"/>
              <a:t>Automark</a:t>
            </a:r>
            <a:r>
              <a:rPr lang="en-US" dirty="0"/>
              <a:t> Machine</a:t>
            </a:r>
          </a:p>
          <a:p>
            <a:pPr marL="0" indent="0">
              <a:lnSpc>
                <a:spcPct val="110000"/>
              </a:lnSpc>
              <a:spcBef>
                <a:spcPts val="600"/>
              </a:spcBef>
              <a:buNone/>
            </a:pPr>
            <a:r>
              <a:rPr lang="en-US" b="1" dirty="0"/>
              <a:t>Children in Voting Booths - </a:t>
            </a:r>
            <a:r>
              <a:rPr lang="en-US" dirty="0"/>
              <a:t>Parents may bring their child into the voting booth with them.  </a:t>
            </a:r>
          </a:p>
          <a:p>
            <a:pPr marL="0" lvl="1" indent="0">
              <a:lnSpc>
                <a:spcPct val="110000"/>
              </a:lnSpc>
              <a:spcBef>
                <a:spcPts val="600"/>
              </a:spcBef>
              <a:buNone/>
            </a:pPr>
            <a:r>
              <a:rPr lang="en-US" sz="2400" b="1" dirty="0"/>
              <a:t>Family Members in Voting Booths -</a:t>
            </a:r>
            <a:r>
              <a:rPr lang="en-US" sz="2400" dirty="0"/>
              <a:t>Voters needing family members’ assistance may bring a family member into the voting booth.   </a:t>
            </a:r>
          </a:p>
          <a:p>
            <a:endParaRPr lang="en-US" dirty="0"/>
          </a:p>
        </p:txBody>
      </p:sp>
    </p:spTree>
    <p:extLst>
      <p:ext uri="{BB962C8B-B14F-4D97-AF65-F5344CB8AC3E}">
        <p14:creationId xmlns:p14="http://schemas.microsoft.com/office/powerpoint/2010/main" val="1931057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484D-1BDC-2235-5988-0F31711BBDE3}"/>
              </a:ext>
            </a:extLst>
          </p:cNvPr>
          <p:cNvSpPr>
            <a:spLocks noGrp="1"/>
          </p:cNvSpPr>
          <p:nvPr>
            <p:ph type="title"/>
          </p:nvPr>
        </p:nvSpPr>
        <p:spPr/>
        <p:txBody>
          <a:bodyPr/>
          <a:lstStyle/>
          <a:p>
            <a:r>
              <a:rPr lang="en-US" b="1" u="sng" dirty="0"/>
              <a:t>POLITICAL DISCUSSIONS</a:t>
            </a:r>
          </a:p>
        </p:txBody>
      </p:sp>
      <p:sp>
        <p:nvSpPr>
          <p:cNvPr id="3" name="Content Placeholder 2">
            <a:extLst>
              <a:ext uri="{FF2B5EF4-FFF2-40B4-BE49-F238E27FC236}">
                <a16:creationId xmlns:a16="http://schemas.microsoft.com/office/drawing/2014/main" id="{60019145-3AF8-0D93-6271-AE6678461BAC}"/>
              </a:ext>
            </a:extLst>
          </p:cNvPr>
          <p:cNvSpPr>
            <a:spLocks noGrp="1"/>
          </p:cNvSpPr>
          <p:nvPr>
            <p:ph idx="1"/>
          </p:nvPr>
        </p:nvSpPr>
        <p:spPr/>
        <p:txBody>
          <a:bodyPr>
            <a:normAutofit fontScale="92500" lnSpcReduction="10000"/>
          </a:bodyPr>
          <a:lstStyle/>
          <a:p>
            <a:r>
              <a:rPr lang="en-US" dirty="0"/>
              <a:t>There are to be </a:t>
            </a:r>
            <a:r>
              <a:rPr lang="en-US" b="1" dirty="0"/>
              <a:t>ABSOLUTELY NO </a:t>
            </a:r>
            <a:r>
              <a:rPr lang="en-US" dirty="0"/>
              <a:t>political discussions </a:t>
            </a:r>
            <a:r>
              <a:rPr lang="en-US" b="1" i="1" dirty="0"/>
              <a:t>under any circumstances</a:t>
            </a:r>
          </a:p>
          <a:p>
            <a:pPr lvl="1"/>
            <a:r>
              <a:rPr lang="en-US" dirty="0"/>
              <a:t>Do not wear any sort of political attire</a:t>
            </a:r>
          </a:p>
          <a:p>
            <a:pPr lvl="1"/>
            <a:endParaRPr lang="en-US" dirty="0"/>
          </a:p>
          <a:p>
            <a:r>
              <a:rPr lang="en-US" dirty="0"/>
              <a:t>This goes for both you and the voter…</a:t>
            </a:r>
          </a:p>
          <a:p>
            <a:pPr lvl="1"/>
            <a:r>
              <a:rPr lang="en-US" dirty="0"/>
              <a:t>If the voter is discussing politics, you must ask them to take their discussion outside</a:t>
            </a:r>
          </a:p>
          <a:p>
            <a:pPr lvl="1"/>
            <a:r>
              <a:rPr lang="en-US" dirty="0"/>
              <a:t>If the voter is wearing political attire (someone on the ballot), you must ask them to leave and return without that article of clothing on</a:t>
            </a:r>
          </a:p>
          <a:p>
            <a:pPr lvl="2"/>
            <a:r>
              <a:rPr lang="en-US" dirty="0"/>
              <a:t>I.E. No Trump/Biden gear, LGB</a:t>
            </a:r>
          </a:p>
          <a:p>
            <a:r>
              <a:rPr lang="en-US" dirty="0"/>
              <a:t>If the voter causes an issue, get the Police Officer assigned to your precinct	</a:t>
            </a:r>
          </a:p>
          <a:p>
            <a:pPr lvl="1"/>
            <a:endParaRPr lang="en-US" dirty="0"/>
          </a:p>
          <a:p>
            <a:pPr lvl="1"/>
            <a:endParaRPr lang="en-US" dirty="0"/>
          </a:p>
        </p:txBody>
      </p:sp>
    </p:spTree>
    <p:extLst>
      <p:ext uri="{BB962C8B-B14F-4D97-AF65-F5344CB8AC3E}">
        <p14:creationId xmlns:p14="http://schemas.microsoft.com/office/powerpoint/2010/main" val="3477880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AAA0-4B30-B033-5D17-AAB54C05F781}"/>
              </a:ext>
            </a:extLst>
          </p:cNvPr>
          <p:cNvSpPr>
            <a:spLocks noGrp="1"/>
          </p:cNvSpPr>
          <p:nvPr>
            <p:ph type="title"/>
          </p:nvPr>
        </p:nvSpPr>
        <p:spPr>
          <a:xfrm>
            <a:off x="1451579" y="804519"/>
            <a:ext cx="9603275" cy="1049235"/>
          </a:xfrm>
        </p:spPr>
        <p:txBody>
          <a:bodyPr>
            <a:normAutofit/>
          </a:bodyPr>
          <a:lstStyle/>
          <a:p>
            <a:r>
              <a:rPr lang="en-US" b="1" u="sng" dirty="0"/>
              <a:t>SANDWICH!!!</a:t>
            </a:r>
          </a:p>
        </p:txBody>
      </p:sp>
      <p:sp>
        <p:nvSpPr>
          <p:cNvPr id="3" name="Content Placeholder 2">
            <a:extLst>
              <a:ext uri="{FF2B5EF4-FFF2-40B4-BE49-F238E27FC236}">
                <a16:creationId xmlns:a16="http://schemas.microsoft.com/office/drawing/2014/main" id="{FCBAEBE0-B482-08F9-A46B-63624DA27BDE}"/>
              </a:ext>
            </a:extLst>
          </p:cNvPr>
          <p:cNvSpPr>
            <a:spLocks noGrp="1"/>
          </p:cNvSpPr>
          <p:nvPr>
            <p:ph idx="1"/>
          </p:nvPr>
        </p:nvSpPr>
        <p:spPr>
          <a:xfrm>
            <a:off x="1451579" y="2015734"/>
            <a:ext cx="5435733" cy="3450613"/>
          </a:xfrm>
        </p:spPr>
        <p:txBody>
          <a:bodyPr>
            <a:normAutofit/>
          </a:bodyPr>
          <a:lstStyle/>
          <a:p>
            <a:pPr>
              <a:lnSpc>
                <a:spcPct val="110000"/>
              </a:lnSpc>
            </a:pPr>
            <a:r>
              <a:rPr lang="en-US" sz="1300" dirty="0"/>
              <a:t>How to politely say no</a:t>
            </a:r>
          </a:p>
          <a:p>
            <a:pPr lvl="1">
              <a:lnSpc>
                <a:spcPct val="110000"/>
              </a:lnSpc>
            </a:pPr>
            <a:r>
              <a:rPr lang="en-US" sz="1300" dirty="0"/>
              <a:t>Positive</a:t>
            </a:r>
          </a:p>
          <a:p>
            <a:pPr lvl="1">
              <a:lnSpc>
                <a:spcPct val="110000"/>
              </a:lnSpc>
            </a:pPr>
            <a:r>
              <a:rPr lang="en-US" sz="1300" dirty="0"/>
              <a:t>Negative </a:t>
            </a:r>
          </a:p>
          <a:p>
            <a:pPr lvl="1">
              <a:lnSpc>
                <a:spcPct val="110000"/>
              </a:lnSpc>
            </a:pPr>
            <a:r>
              <a:rPr lang="en-US" sz="1300" dirty="0"/>
              <a:t>Positive</a:t>
            </a:r>
          </a:p>
          <a:p>
            <a:pPr lvl="1">
              <a:lnSpc>
                <a:spcPct val="110000"/>
              </a:lnSpc>
            </a:pPr>
            <a:endParaRPr lang="en-US" sz="1300" dirty="0"/>
          </a:p>
          <a:p>
            <a:pPr>
              <a:lnSpc>
                <a:spcPct val="110000"/>
              </a:lnSpc>
            </a:pPr>
            <a:r>
              <a:rPr lang="en-US" sz="1300" dirty="0"/>
              <a:t>“Yes, your voting rights are important and we work hard to ensure the integrity of everyone’s vote. However, you cannot wear political gear in the precinct and must remove the political attire before voting. Once you have removed the attire or placed a sweatshirt over your shirt, we will gladly check you in and give you a ballot. I will even allow you to go to the head of line.”</a:t>
            </a:r>
          </a:p>
        </p:txBody>
      </p:sp>
      <p:grpSp>
        <p:nvGrpSpPr>
          <p:cNvPr id="10" name="Group 9">
            <a:extLst>
              <a:ext uri="{FF2B5EF4-FFF2-40B4-BE49-F238E27FC236}">
                <a16:creationId xmlns:a16="http://schemas.microsoft.com/office/drawing/2014/main" id="{FEB7DF70-0A31-4A61-9C8B-3333776A1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90413" y="2012810"/>
            <a:ext cx="3668069" cy="3453535"/>
            <a:chOff x="7807230" y="2012810"/>
            <a:chExt cx="3251252" cy="3459865"/>
          </a:xfrm>
        </p:grpSpPr>
        <p:sp>
          <p:nvSpPr>
            <p:cNvPr id="11" name="Rectangle 10">
              <a:extLst>
                <a:ext uri="{FF2B5EF4-FFF2-40B4-BE49-F238E27FC236}">
                  <a16:creationId xmlns:a16="http://schemas.microsoft.com/office/drawing/2014/main" id="{47926867-8D58-4875-8B76-E87E5BE825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F6663C-0F32-4FB9-B549-C2757F49F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Sandwich made up of ham, tomatoes, lettuce and cheese">
            <a:extLst>
              <a:ext uri="{FF2B5EF4-FFF2-40B4-BE49-F238E27FC236}">
                <a16:creationId xmlns:a16="http://schemas.microsoft.com/office/drawing/2014/main" id="{3F3686E1-0BD5-3461-09A7-C739E3F131F8}"/>
              </a:ext>
            </a:extLst>
          </p:cNvPr>
          <p:cNvPicPr>
            <a:picLocks noChangeAspect="1"/>
          </p:cNvPicPr>
          <p:nvPr/>
        </p:nvPicPr>
        <p:blipFill rotWithShape="1">
          <a:blip r:embed="rId2">
            <a:extLst>
              <a:ext uri="{28A0092B-C50C-407E-A947-70E740481C1C}">
                <a14:useLocalDpi xmlns:a14="http://schemas.microsoft.com/office/drawing/2010/main" val="0"/>
              </a:ext>
            </a:extLst>
          </a:blip>
          <a:srcRect l="10292" r="16011" b="-1"/>
          <a:stretch/>
        </p:blipFill>
        <p:spPr>
          <a:xfrm>
            <a:off x="7554139" y="2174242"/>
            <a:ext cx="3336989" cy="3124351"/>
          </a:xfrm>
          <a:prstGeom prst="rect">
            <a:avLst/>
          </a:prstGeom>
        </p:spPr>
      </p:pic>
    </p:spTree>
    <p:extLst>
      <p:ext uri="{BB962C8B-B14F-4D97-AF65-F5344CB8AC3E}">
        <p14:creationId xmlns:p14="http://schemas.microsoft.com/office/powerpoint/2010/main" val="1835237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F2D32-8200-45CB-6C1E-50F3C2DE6C06}"/>
              </a:ext>
            </a:extLst>
          </p:cNvPr>
          <p:cNvSpPr>
            <a:spLocks noGrp="1"/>
          </p:cNvSpPr>
          <p:nvPr>
            <p:ph type="title"/>
          </p:nvPr>
        </p:nvSpPr>
        <p:spPr/>
        <p:txBody>
          <a:bodyPr/>
          <a:lstStyle/>
          <a:p>
            <a:r>
              <a:rPr lang="en-US" b="1" u="sng" dirty="0"/>
              <a:t>EXPECTATIONS</a:t>
            </a:r>
          </a:p>
        </p:txBody>
      </p:sp>
      <p:sp>
        <p:nvSpPr>
          <p:cNvPr id="3" name="Content Placeholder 2">
            <a:extLst>
              <a:ext uri="{FF2B5EF4-FFF2-40B4-BE49-F238E27FC236}">
                <a16:creationId xmlns:a16="http://schemas.microsoft.com/office/drawing/2014/main" id="{67B5F85A-CD9D-701E-04A2-D5E383E6BF8F}"/>
              </a:ext>
            </a:extLst>
          </p:cNvPr>
          <p:cNvSpPr>
            <a:spLocks noGrp="1"/>
          </p:cNvSpPr>
          <p:nvPr>
            <p:ph idx="1"/>
          </p:nvPr>
        </p:nvSpPr>
        <p:spPr/>
        <p:txBody>
          <a:bodyPr>
            <a:normAutofit fontScale="55000" lnSpcReduction="20000"/>
          </a:bodyPr>
          <a:lstStyle/>
          <a:p>
            <a:r>
              <a:rPr lang="en-US" sz="2800" dirty="0"/>
              <a:t>The parking spots closest to the entrance MUST BE RESERVED FOR VOTERS.  If you need a handicap spot, please remember that your car will be parked all day, and voters needing handicap spots throughout the day will not have access to it. Please use the spots as close as possible to the handicap spaces.    </a:t>
            </a:r>
          </a:p>
          <a:p>
            <a:r>
              <a:rPr lang="en-US" sz="2800" dirty="0"/>
              <a:t>All workers should be on the lookout for voters who need assistance in the Precinct. </a:t>
            </a:r>
          </a:p>
          <a:p>
            <a:r>
              <a:rPr lang="en-US" sz="2800" dirty="0"/>
              <a:t>Do not leave your post without checking with the Warden</a:t>
            </a:r>
          </a:p>
          <a:p>
            <a:r>
              <a:rPr lang="en-US" sz="2800" dirty="0"/>
              <a:t>Dress in layers as requests for heat/air conditioning cannot be made to please everyone. </a:t>
            </a:r>
          </a:p>
          <a:p>
            <a:r>
              <a:rPr lang="en-US" sz="2800" dirty="0"/>
              <a:t>Be flexible.  You may be asked to work in a different capacity than you are used to.</a:t>
            </a:r>
          </a:p>
          <a:p>
            <a:r>
              <a:rPr lang="en-US" sz="2800" dirty="0"/>
              <a:t>Keep your cell phone on vibrate/silent.  Keep texting and social media to a minimum.</a:t>
            </a:r>
          </a:p>
          <a:p>
            <a:r>
              <a:rPr lang="en-US" sz="2800" b="1" dirty="0"/>
              <a:t>All Election Workers must stay in the Precinct until the votes have been counted and everything is balanced.</a:t>
            </a:r>
          </a:p>
          <a:p>
            <a:endParaRPr lang="en-US" dirty="0"/>
          </a:p>
        </p:txBody>
      </p:sp>
    </p:spTree>
    <p:extLst>
      <p:ext uri="{BB962C8B-B14F-4D97-AF65-F5344CB8AC3E}">
        <p14:creationId xmlns:p14="http://schemas.microsoft.com/office/powerpoint/2010/main" val="3412735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42CE-DFB0-F149-D71C-CF954605714D}"/>
              </a:ext>
            </a:extLst>
          </p:cNvPr>
          <p:cNvSpPr>
            <a:spLocks noGrp="1"/>
          </p:cNvSpPr>
          <p:nvPr>
            <p:ph type="title"/>
          </p:nvPr>
        </p:nvSpPr>
        <p:spPr/>
        <p:txBody>
          <a:bodyPr/>
          <a:lstStyle/>
          <a:p>
            <a:r>
              <a:rPr lang="en-US" b="1" u="sng" dirty="0"/>
              <a:t>LUNCH BREAK AND PAY</a:t>
            </a:r>
          </a:p>
        </p:txBody>
      </p:sp>
      <p:sp>
        <p:nvSpPr>
          <p:cNvPr id="3" name="Content Placeholder 2">
            <a:extLst>
              <a:ext uri="{FF2B5EF4-FFF2-40B4-BE49-F238E27FC236}">
                <a16:creationId xmlns:a16="http://schemas.microsoft.com/office/drawing/2014/main" id="{5D99D2BA-0206-71C5-4BE6-E4E22520D2BE}"/>
              </a:ext>
            </a:extLst>
          </p:cNvPr>
          <p:cNvSpPr>
            <a:spLocks noGrp="1"/>
          </p:cNvSpPr>
          <p:nvPr>
            <p:ph idx="1"/>
          </p:nvPr>
        </p:nvSpPr>
        <p:spPr/>
        <p:txBody>
          <a:bodyPr>
            <a:normAutofit/>
          </a:bodyPr>
          <a:lstStyle/>
          <a:p>
            <a:r>
              <a:rPr lang="en-US" dirty="0"/>
              <a:t>All poll workers are allotted a two-hour lunch break</a:t>
            </a:r>
          </a:p>
          <a:p>
            <a:pPr lvl="1"/>
            <a:r>
              <a:rPr lang="en-US" dirty="0"/>
              <a:t>Please ensures that the warden and clerk are not on break at the same time</a:t>
            </a:r>
          </a:p>
          <a:p>
            <a:pPr lvl="1"/>
            <a:r>
              <a:rPr lang="en-US" dirty="0"/>
              <a:t>You must take your lunch break no later than 2 PM</a:t>
            </a:r>
          </a:p>
          <a:p>
            <a:pPr lvl="2"/>
            <a:r>
              <a:rPr lang="en-US" dirty="0"/>
              <a:t>All workers should be back from break by 4 PM</a:t>
            </a:r>
          </a:p>
          <a:p>
            <a:pPr lvl="1"/>
            <a:endParaRPr lang="en-US" dirty="0"/>
          </a:p>
          <a:p>
            <a:r>
              <a:rPr lang="en-US" dirty="0"/>
              <a:t>You will be paid $275 for the day</a:t>
            </a:r>
          </a:p>
          <a:p>
            <a:pPr lvl="1"/>
            <a:r>
              <a:rPr lang="en-US" dirty="0"/>
              <a:t>Checks will be issued two weeks after the election on Thursday March 21</a:t>
            </a:r>
            <a:r>
              <a:rPr lang="en-US" baseline="30000" dirty="0"/>
              <a:t>st</a:t>
            </a:r>
            <a:r>
              <a:rPr lang="en-US" dirty="0"/>
              <a:t> </a:t>
            </a:r>
          </a:p>
          <a:p>
            <a:pPr marL="457200" lvl="1" indent="0">
              <a:buNone/>
            </a:pPr>
            <a:endParaRPr lang="en-US" dirty="0"/>
          </a:p>
        </p:txBody>
      </p:sp>
    </p:spTree>
    <p:extLst>
      <p:ext uri="{BB962C8B-B14F-4D97-AF65-F5344CB8AC3E}">
        <p14:creationId xmlns:p14="http://schemas.microsoft.com/office/powerpoint/2010/main" val="3613856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oting | New York Civil Liberties Union | ACLU of New York">
            <a:extLst>
              <a:ext uri="{FF2B5EF4-FFF2-40B4-BE49-F238E27FC236}">
                <a16:creationId xmlns:a16="http://schemas.microsoft.com/office/drawing/2014/main" id="{3555E1E1-C3E9-E967-F4C4-117A476553F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47105" r="7665" b="1"/>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93D349-3C5A-6B9B-7D61-DD3B6D7F5D2D}"/>
              </a:ext>
            </a:extLst>
          </p:cNvPr>
          <p:cNvSpPr>
            <a:spLocks noGrp="1"/>
          </p:cNvSpPr>
          <p:nvPr>
            <p:ph type="title"/>
          </p:nvPr>
        </p:nvSpPr>
        <p:spPr>
          <a:xfrm>
            <a:off x="6801437" y="1942608"/>
            <a:ext cx="4819952" cy="1325563"/>
          </a:xfrm>
        </p:spPr>
        <p:txBody>
          <a:bodyPr vert="horz" lIns="91440" tIns="45720" rIns="91440" bIns="45720" rtlCol="0" anchor="ctr">
            <a:normAutofit/>
          </a:bodyPr>
          <a:lstStyle/>
          <a:p>
            <a:r>
              <a:rPr lang="en-US" b="1" u="sng" dirty="0"/>
              <a:t>Make a Plan to Vote	</a:t>
            </a:r>
          </a:p>
        </p:txBody>
      </p:sp>
      <p:sp>
        <p:nvSpPr>
          <p:cNvPr id="3" name="Content Placeholder 2">
            <a:extLst>
              <a:ext uri="{FF2B5EF4-FFF2-40B4-BE49-F238E27FC236}">
                <a16:creationId xmlns:a16="http://schemas.microsoft.com/office/drawing/2014/main" id="{88570049-6C7A-D7D1-A6D7-7EB913B305A2}"/>
              </a:ext>
            </a:extLst>
          </p:cNvPr>
          <p:cNvSpPr>
            <a:spLocks noGrp="1"/>
          </p:cNvSpPr>
          <p:nvPr>
            <p:ph sz="half" idx="1"/>
          </p:nvPr>
        </p:nvSpPr>
        <p:spPr>
          <a:xfrm>
            <a:off x="6801437" y="3589829"/>
            <a:ext cx="4819951" cy="3181684"/>
          </a:xfrm>
        </p:spPr>
        <p:txBody>
          <a:bodyPr vert="horz" lIns="91440" tIns="45720" rIns="91440" bIns="45720" rtlCol="0" anchor="t">
            <a:normAutofit/>
          </a:bodyPr>
          <a:lstStyle/>
          <a:p>
            <a:r>
              <a:rPr lang="en-US" sz="1800" dirty="0"/>
              <a:t>Vote on Election Day if you work at your precinct or vote on lunch break</a:t>
            </a:r>
          </a:p>
          <a:p>
            <a:r>
              <a:rPr lang="en-US" sz="1800" dirty="0"/>
              <a:t>Early Voting</a:t>
            </a:r>
          </a:p>
          <a:p>
            <a:r>
              <a:rPr lang="en-US" sz="1800" dirty="0"/>
              <a:t>Vote by Mail</a:t>
            </a:r>
          </a:p>
        </p:txBody>
      </p:sp>
    </p:spTree>
    <p:extLst>
      <p:ext uri="{BB962C8B-B14F-4D97-AF65-F5344CB8AC3E}">
        <p14:creationId xmlns:p14="http://schemas.microsoft.com/office/powerpoint/2010/main" val="4114073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A07F6-69DB-75AE-B026-92FE92AB8243}"/>
              </a:ext>
            </a:extLst>
          </p:cNvPr>
          <p:cNvSpPr>
            <a:spLocks noGrp="1"/>
          </p:cNvSpPr>
          <p:nvPr>
            <p:ph type="title"/>
          </p:nvPr>
        </p:nvSpPr>
        <p:spPr>
          <a:xfrm>
            <a:off x="836679" y="723898"/>
            <a:ext cx="6002110" cy="1495425"/>
          </a:xfrm>
        </p:spPr>
        <p:txBody>
          <a:bodyPr>
            <a:normAutofit/>
          </a:bodyPr>
          <a:lstStyle/>
          <a:p>
            <a:r>
              <a:rPr lang="en-US" sz="4000" b="1" u="sng"/>
              <a:t>What will the ballot look like? </a:t>
            </a:r>
          </a:p>
        </p:txBody>
      </p:sp>
      <p:sp>
        <p:nvSpPr>
          <p:cNvPr id="3" name="Content Placeholder 2">
            <a:extLst>
              <a:ext uri="{FF2B5EF4-FFF2-40B4-BE49-F238E27FC236}">
                <a16:creationId xmlns:a16="http://schemas.microsoft.com/office/drawing/2014/main" id="{3860F530-0F34-CE0E-00CD-EA5FED858EA5}"/>
              </a:ext>
            </a:extLst>
          </p:cNvPr>
          <p:cNvSpPr>
            <a:spLocks noGrp="1"/>
          </p:cNvSpPr>
          <p:nvPr>
            <p:ph idx="1"/>
          </p:nvPr>
        </p:nvSpPr>
        <p:spPr>
          <a:xfrm>
            <a:off x="836680" y="2405067"/>
            <a:ext cx="6002110" cy="3729034"/>
          </a:xfrm>
        </p:spPr>
        <p:txBody>
          <a:bodyPr>
            <a:normAutofit/>
          </a:bodyPr>
          <a:lstStyle/>
          <a:p>
            <a:r>
              <a:rPr lang="en-US" sz="2000"/>
              <a:t>Locations with sub-precincts will have 2 ballot styles	</a:t>
            </a:r>
          </a:p>
          <a:p>
            <a:r>
              <a:rPr lang="en-US" sz="2000"/>
              <a:t>There will be Democrat, Republican, and Libertarian ballots</a:t>
            </a:r>
          </a:p>
          <a:p>
            <a:pPr lvl="1"/>
            <a:endParaRPr lang="en-US" sz="2000"/>
          </a:p>
        </p:txBody>
      </p:sp>
      <p:pic>
        <p:nvPicPr>
          <p:cNvPr id="5" name="Picture 4" descr="A close-up of a paper&#10;&#10;Description automatically generated">
            <a:extLst>
              <a:ext uri="{FF2B5EF4-FFF2-40B4-BE49-F238E27FC236}">
                <a16:creationId xmlns:a16="http://schemas.microsoft.com/office/drawing/2014/main" id="{F9B145DF-A1C5-4205-7F19-1000CAC0795A}"/>
              </a:ext>
            </a:extLst>
          </p:cNvPr>
          <p:cNvPicPr>
            <a:picLocks noChangeAspect="1"/>
          </p:cNvPicPr>
          <p:nvPr/>
        </p:nvPicPr>
        <p:blipFill rotWithShape="1">
          <a:blip r:embed="rId2">
            <a:extLst>
              <a:ext uri="{28A0092B-C50C-407E-A947-70E740481C1C}">
                <a14:useLocalDpi xmlns:a14="http://schemas.microsoft.com/office/drawing/2010/main" val="0"/>
              </a:ext>
            </a:extLst>
          </a:blip>
          <a:srcRect r="-2" b="17923"/>
          <a:stretch/>
        </p:blipFill>
        <p:spPr>
          <a:xfrm>
            <a:off x="7199440" y="10"/>
            <a:ext cx="4992560" cy="6857990"/>
          </a:xfrm>
          <a:prstGeom prst="rect">
            <a:avLst/>
          </a:prstGeom>
          <a:effectLst/>
        </p:spPr>
      </p:pic>
    </p:spTree>
    <p:extLst>
      <p:ext uri="{BB962C8B-B14F-4D97-AF65-F5344CB8AC3E}">
        <p14:creationId xmlns:p14="http://schemas.microsoft.com/office/powerpoint/2010/main" val="1670685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0E20E9-E8AA-CE5E-1C88-A3512DB2927C}"/>
              </a:ext>
            </a:extLst>
          </p:cNvPr>
          <p:cNvSpPr>
            <a:spLocks noGrp="1"/>
          </p:cNvSpPr>
          <p:nvPr>
            <p:ph type="title"/>
          </p:nvPr>
        </p:nvSpPr>
        <p:spPr/>
        <p:txBody>
          <a:bodyPr/>
          <a:lstStyle/>
          <a:p>
            <a:r>
              <a:rPr lang="en-US" dirty="0"/>
              <a:t>Contact Info</a:t>
            </a:r>
          </a:p>
        </p:txBody>
      </p:sp>
      <p:sp>
        <p:nvSpPr>
          <p:cNvPr id="5" name="Content Placeholder 4">
            <a:extLst>
              <a:ext uri="{FF2B5EF4-FFF2-40B4-BE49-F238E27FC236}">
                <a16:creationId xmlns:a16="http://schemas.microsoft.com/office/drawing/2014/main" id="{5F57341E-9FAF-182A-5431-81E76C6EA9CC}"/>
              </a:ext>
            </a:extLst>
          </p:cNvPr>
          <p:cNvSpPr>
            <a:spLocks noGrp="1"/>
          </p:cNvSpPr>
          <p:nvPr>
            <p:ph sz="half" idx="1"/>
          </p:nvPr>
        </p:nvSpPr>
        <p:spPr/>
        <p:txBody>
          <a:bodyPr>
            <a:normAutofit/>
          </a:bodyPr>
          <a:lstStyle/>
          <a:p>
            <a:r>
              <a:rPr lang="en-US" dirty="0"/>
              <a:t>City Clerk Office</a:t>
            </a:r>
          </a:p>
          <a:p>
            <a:pPr lvl="1"/>
            <a:r>
              <a:rPr lang="en-US" dirty="0"/>
              <a:t>(978) 374-2312</a:t>
            </a:r>
          </a:p>
        </p:txBody>
      </p:sp>
      <p:sp>
        <p:nvSpPr>
          <p:cNvPr id="6" name="Content Placeholder 5">
            <a:extLst>
              <a:ext uri="{FF2B5EF4-FFF2-40B4-BE49-F238E27FC236}">
                <a16:creationId xmlns:a16="http://schemas.microsoft.com/office/drawing/2014/main" id="{BB62019E-B3C9-1630-0428-971FC7E35D5A}"/>
              </a:ext>
            </a:extLst>
          </p:cNvPr>
          <p:cNvSpPr>
            <a:spLocks noGrp="1"/>
          </p:cNvSpPr>
          <p:nvPr>
            <p:ph sz="half" idx="2"/>
          </p:nvPr>
        </p:nvSpPr>
        <p:spPr/>
        <p:txBody>
          <a:bodyPr>
            <a:normAutofit/>
          </a:bodyPr>
          <a:lstStyle/>
          <a:p>
            <a:r>
              <a:rPr lang="en-US" dirty="0"/>
              <a:t>Kaitlin’s Cell</a:t>
            </a:r>
          </a:p>
          <a:p>
            <a:pPr lvl="1"/>
            <a:r>
              <a:rPr lang="en-US" dirty="0"/>
              <a:t>(978) 697-0380</a:t>
            </a:r>
          </a:p>
          <a:p>
            <a:r>
              <a:rPr lang="en-US" dirty="0"/>
              <a:t>Rose’s Cell</a:t>
            </a:r>
          </a:p>
          <a:p>
            <a:pPr lvl="1"/>
            <a:r>
              <a:rPr lang="en-US" dirty="0"/>
              <a:t>(781) 910-4176</a:t>
            </a:r>
          </a:p>
          <a:p>
            <a:r>
              <a:rPr lang="en-US" b="1" i="1" dirty="0"/>
              <a:t>Text - if not-emergent </a:t>
            </a:r>
          </a:p>
          <a:p>
            <a:r>
              <a:rPr lang="en-US" b="1" i="1" dirty="0"/>
              <a:t>Call - if emergent</a:t>
            </a:r>
          </a:p>
        </p:txBody>
      </p:sp>
      <mc:AlternateContent xmlns:mc="http://schemas.openxmlformats.org/markup-compatibility/2006">
        <mc:Choice xmlns:p14="http://schemas.microsoft.com/office/powerpoint/2010/main" Requires="p14">
          <p:contentPart p14:bwMode="auto" r:id="rId2">
            <p14:nvContentPartPr>
              <p14:cNvPr id="8" name="Ink 7">
                <a:extLst>
                  <a:ext uri="{FF2B5EF4-FFF2-40B4-BE49-F238E27FC236}">
                    <a16:creationId xmlns:a16="http://schemas.microsoft.com/office/drawing/2014/main" id="{3F19551D-2F82-1034-8F36-276B26166FFB}"/>
                  </a:ext>
                </a:extLst>
              </p14:cNvPr>
              <p14:cNvContentPartPr/>
              <p14:nvPr/>
            </p14:nvContentPartPr>
            <p14:xfrm>
              <a:off x="7263265" y="2595097"/>
              <a:ext cx="1409400" cy="209880"/>
            </p14:xfrm>
          </p:contentPart>
        </mc:Choice>
        <mc:Fallback>
          <p:pic>
            <p:nvPicPr>
              <p:cNvPr id="8" name="Ink 7">
                <a:extLst>
                  <a:ext uri="{FF2B5EF4-FFF2-40B4-BE49-F238E27FC236}">
                    <a16:creationId xmlns:a16="http://schemas.microsoft.com/office/drawing/2014/main" id="{3F19551D-2F82-1034-8F36-276B26166FFB}"/>
                  </a:ext>
                </a:extLst>
              </p:cNvPr>
              <p:cNvPicPr/>
              <p:nvPr/>
            </p:nvPicPr>
            <p:blipFill>
              <a:blip r:embed="rId3"/>
              <a:stretch>
                <a:fillRect/>
              </a:stretch>
            </p:blipFill>
            <p:spPr>
              <a:xfrm>
                <a:off x="7200625" y="2532457"/>
                <a:ext cx="1535040" cy="33552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9" name="Ink 8">
                <a:extLst>
                  <a:ext uri="{FF2B5EF4-FFF2-40B4-BE49-F238E27FC236}">
                    <a16:creationId xmlns:a16="http://schemas.microsoft.com/office/drawing/2014/main" id="{AB7B16A3-B4F7-BB3E-5912-D5374C033307}"/>
                  </a:ext>
                </a:extLst>
              </p14:cNvPr>
              <p14:cNvContentPartPr/>
              <p14:nvPr/>
            </p14:nvContentPartPr>
            <p14:xfrm>
              <a:off x="7245265" y="3450457"/>
              <a:ext cx="1366920" cy="207720"/>
            </p14:xfrm>
          </p:contentPart>
        </mc:Choice>
        <mc:Fallback>
          <p:pic>
            <p:nvPicPr>
              <p:cNvPr id="9" name="Ink 8">
                <a:extLst>
                  <a:ext uri="{FF2B5EF4-FFF2-40B4-BE49-F238E27FC236}">
                    <a16:creationId xmlns:a16="http://schemas.microsoft.com/office/drawing/2014/main" id="{AB7B16A3-B4F7-BB3E-5912-D5374C033307}"/>
                  </a:ext>
                </a:extLst>
              </p:cNvPr>
              <p:cNvPicPr/>
              <p:nvPr/>
            </p:nvPicPr>
            <p:blipFill>
              <a:blip r:embed="rId5"/>
              <a:stretch>
                <a:fillRect/>
              </a:stretch>
            </p:blipFill>
            <p:spPr>
              <a:xfrm>
                <a:off x="7182625" y="3387457"/>
                <a:ext cx="1492560" cy="333360"/>
              </a:xfrm>
              <a:prstGeom prst="rect">
                <a:avLst/>
              </a:prstGeom>
            </p:spPr>
          </p:pic>
        </mc:Fallback>
      </mc:AlternateContent>
    </p:spTree>
    <p:extLst>
      <p:ext uri="{BB962C8B-B14F-4D97-AF65-F5344CB8AC3E}">
        <p14:creationId xmlns:p14="http://schemas.microsoft.com/office/powerpoint/2010/main" val="559095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1640FA-76A7-A977-B3C7-9FC583743A84}"/>
              </a:ext>
            </a:extLst>
          </p:cNvPr>
          <p:cNvSpPr>
            <a:spLocks noGrp="1"/>
          </p:cNvSpPr>
          <p:nvPr>
            <p:ph type="title"/>
          </p:nvPr>
        </p:nvSpPr>
        <p:spPr/>
        <p:txBody>
          <a:bodyPr>
            <a:normAutofit/>
          </a:bodyPr>
          <a:lstStyle/>
          <a:p>
            <a:pPr algn="ctr"/>
            <a:r>
              <a:rPr lang="en-US" dirty="0"/>
              <a:t>Call the office at the end of night</a:t>
            </a:r>
          </a:p>
        </p:txBody>
      </p:sp>
      <p:sp>
        <p:nvSpPr>
          <p:cNvPr id="8" name="Text Placeholder 7">
            <a:extLst>
              <a:ext uri="{FF2B5EF4-FFF2-40B4-BE49-F238E27FC236}">
                <a16:creationId xmlns:a16="http://schemas.microsoft.com/office/drawing/2014/main" id="{A5D90D9F-239A-4400-B27E-D8224E4B8BDC}"/>
              </a:ext>
            </a:extLst>
          </p:cNvPr>
          <p:cNvSpPr>
            <a:spLocks noGrp="1"/>
          </p:cNvSpPr>
          <p:nvPr>
            <p:ph idx="1"/>
          </p:nvPr>
        </p:nvSpPr>
        <p:spPr/>
        <p:txBody>
          <a:bodyPr/>
          <a:lstStyle/>
          <a:p>
            <a:r>
              <a:rPr lang="en-US" dirty="0"/>
              <a:t>Please call the Clerk’s office with questions, especially at the end of the night</a:t>
            </a:r>
          </a:p>
          <a:p>
            <a:pPr lvl="1"/>
            <a:r>
              <a:rPr lang="en-US" dirty="0"/>
              <a:t>I need to focus on results</a:t>
            </a:r>
          </a:p>
          <a:p>
            <a:pPr lvl="1"/>
            <a:r>
              <a:rPr lang="en-US" dirty="0"/>
              <a:t>Cannot answer your call	</a:t>
            </a:r>
          </a:p>
          <a:p>
            <a:pPr lvl="1"/>
            <a:r>
              <a:rPr lang="en-US"/>
              <a:t>I AM SORRY!!!</a:t>
            </a:r>
            <a:endParaRPr lang="en-US" dirty="0"/>
          </a:p>
        </p:txBody>
      </p:sp>
    </p:spTree>
    <p:extLst>
      <p:ext uri="{BB962C8B-B14F-4D97-AF65-F5344CB8AC3E}">
        <p14:creationId xmlns:p14="http://schemas.microsoft.com/office/powerpoint/2010/main" val="2535216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2300E8-7B20-8F40-6A59-F266079DF474}"/>
              </a:ext>
            </a:extLst>
          </p:cNvPr>
          <p:cNvSpPr>
            <a:spLocks noGrp="1"/>
          </p:cNvSpPr>
          <p:nvPr>
            <p:ph type="title"/>
          </p:nvPr>
        </p:nvSpPr>
        <p:spPr/>
        <p:txBody>
          <a:bodyPr/>
          <a:lstStyle/>
          <a:p>
            <a:pPr algn="ctr"/>
            <a:r>
              <a:rPr lang="en-US" sz="6000" b="1" dirty="0"/>
              <a:t>QUESTIONS?</a:t>
            </a:r>
            <a:br>
              <a:rPr lang="en-US" sz="6000" b="1" dirty="0"/>
            </a:br>
            <a:endParaRPr lang="en-US" dirty="0"/>
          </a:p>
        </p:txBody>
      </p:sp>
      <p:sp>
        <p:nvSpPr>
          <p:cNvPr id="3" name="Content Placeholder 2">
            <a:extLst>
              <a:ext uri="{FF2B5EF4-FFF2-40B4-BE49-F238E27FC236}">
                <a16:creationId xmlns:a16="http://schemas.microsoft.com/office/drawing/2014/main" id="{CDF1467E-57F0-DD0E-A112-4F3807CC7862}"/>
              </a:ext>
            </a:extLst>
          </p:cNvPr>
          <p:cNvSpPr>
            <a:spLocks noGrp="1"/>
          </p:cNvSpPr>
          <p:nvPr>
            <p:ph type="body" idx="1"/>
          </p:nvPr>
        </p:nvSpPr>
        <p:spPr/>
        <p:txBody>
          <a:bodyPr>
            <a:normAutofit lnSpcReduction="10000"/>
          </a:bodyPr>
          <a:lstStyle/>
          <a:p>
            <a:pPr marL="0" indent="0" algn="ctr">
              <a:buNone/>
            </a:pPr>
            <a:endParaRPr lang="en-US" sz="5400" b="1" dirty="0"/>
          </a:p>
        </p:txBody>
      </p:sp>
    </p:spTree>
    <p:extLst>
      <p:ext uri="{BB962C8B-B14F-4D97-AF65-F5344CB8AC3E}">
        <p14:creationId xmlns:p14="http://schemas.microsoft.com/office/powerpoint/2010/main" val="4035332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579B-9FE3-E56C-821E-BB16D4F57720}"/>
              </a:ext>
            </a:extLst>
          </p:cNvPr>
          <p:cNvSpPr>
            <a:spLocks noGrp="1"/>
          </p:cNvSpPr>
          <p:nvPr>
            <p:ph type="title"/>
          </p:nvPr>
        </p:nvSpPr>
        <p:spPr/>
        <p:txBody>
          <a:bodyPr/>
          <a:lstStyle/>
          <a:p>
            <a:r>
              <a:rPr lang="en-US" b="1" u="sng" dirty="0"/>
              <a:t>Inspectors</a:t>
            </a:r>
          </a:p>
        </p:txBody>
      </p:sp>
      <p:sp>
        <p:nvSpPr>
          <p:cNvPr id="3" name="Content Placeholder 2">
            <a:extLst>
              <a:ext uri="{FF2B5EF4-FFF2-40B4-BE49-F238E27FC236}">
                <a16:creationId xmlns:a16="http://schemas.microsoft.com/office/drawing/2014/main" id="{838270EC-1F02-AE09-D471-35F835320DF3}"/>
              </a:ext>
            </a:extLst>
          </p:cNvPr>
          <p:cNvSpPr>
            <a:spLocks noGrp="1"/>
          </p:cNvSpPr>
          <p:nvPr>
            <p:ph idx="1"/>
          </p:nvPr>
        </p:nvSpPr>
        <p:spPr/>
        <p:txBody>
          <a:bodyPr/>
          <a:lstStyle/>
          <a:p>
            <a:r>
              <a:rPr lang="en-US" dirty="0"/>
              <a:t>Please contact your inspectors to confirm they are able to work the election immediately</a:t>
            </a:r>
          </a:p>
          <a:p>
            <a:r>
              <a:rPr lang="en-US" dirty="0"/>
              <a:t>The weekend before the election call your inspectors to remind them of the election and confirm they are able to work</a:t>
            </a:r>
          </a:p>
          <a:p>
            <a:pPr lvl="1"/>
            <a:r>
              <a:rPr lang="en-US" dirty="0"/>
              <a:t>If they are unavailable, let us know immediately so we can find a replacement for you</a:t>
            </a:r>
          </a:p>
        </p:txBody>
      </p:sp>
    </p:spTree>
    <p:extLst>
      <p:ext uri="{BB962C8B-B14F-4D97-AF65-F5344CB8AC3E}">
        <p14:creationId xmlns:p14="http://schemas.microsoft.com/office/powerpoint/2010/main" val="259649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DD96-B790-7798-1415-AD99B42584E9}"/>
              </a:ext>
            </a:extLst>
          </p:cNvPr>
          <p:cNvSpPr>
            <a:spLocks noGrp="1"/>
          </p:cNvSpPr>
          <p:nvPr>
            <p:ph type="title"/>
          </p:nvPr>
        </p:nvSpPr>
        <p:spPr/>
        <p:txBody>
          <a:bodyPr/>
          <a:lstStyle/>
          <a:p>
            <a:r>
              <a:rPr lang="en-US" b="1" u="sng" dirty="0"/>
              <a:t>OPENING OF THE POLLS</a:t>
            </a:r>
          </a:p>
        </p:txBody>
      </p:sp>
      <p:sp>
        <p:nvSpPr>
          <p:cNvPr id="3" name="Content Placeholder 2">
            <a:extLst>
              <a:ext uri="{FF2B5EF4-FFF2-40B4-BE49-F238E27FC236}">
                <a16:creationId xmlns:a16="http://schemas.microsoft.com/office/drawing/2014/main" id="{58ED5239-B439-4713-2FE4-69EF7478ED3D}"/>
              </a:ext>
            </a:extLst>
          </p:cNvPr>
          <p:cNvSpPr>
            <a:spLocks noGrp="1"/>
          </p:cNvSpPr>
          <p:nvPr>
            <p:ph idx="1"/>
          </p:nvPr>
        </p:nvSpPr>
        <p:spPr/>
        <p:txBody>
          <a:bodyPr>
            <a:normAutofit fontScale="85000" lnSpcReduction="20000"/>
          </a:bodyPr>
          <a:lstStyle/>
          <a:p>
            <a:pPr marL="0" indent="0">
              <a:buNone/>
            </a:pPr>
            <a:r>
              <a:rPr lang="en-US" sz="2800" dirty="0"/>
              <a:t>Pre-election Team Meeting conducted by Warden </a:t>
            </a:r>
          </a:p>
          <a:p>
            <a:pPr>
              <a:spcBef>
                <a:spcPts val="1200"/>
              </a:spcBef>
            </a:pPr>
            <a:r>
              <a:rPr lang="en-US" sz="2800" dirty="0"/>
              <a:t>Post specimen ballots, demonstration ballots, Voter Bill of Rights and precinct map. Ensure that access to them is not blocked.</a:t>
            </a:r>
          </a:p>
          <a:p>
            <a:pPr>
              <a:spcBef>
                <a:spcPts val="1200"/>
              </a:spcBef>
            </a:pPr>
            <a:r>
              <a:rPr lang="en-US" sz="2800" dirty="0"/>
              <a:t>“How to Vote” signs in booths – English and Spanish</a:t>
            </a:r>
          </a:p>
          <a:p>
            <a:pPr>
              <a:spcBef>
                <a:spcPts val="1200"/>
              </a:spcBef>
            </a:pPr>
            <a:r>
              <a:rPr lang="en-US" sz="2800" dirty="0"/>
              <a:t>Turn on the </a:t>
            </a:r>
            <a:r>
              <a:rPr lang="en-US" sz="2800" dirty="0" err="1"/>
              <a:t>AutoMARK</a:t>
            </a:r>
            <a:r>
              <a:rPr lang="en-US" sz="2800" dirty="0"/>
              <a:t> machine</a:t>
            </a:r>
          </a:p>
          <a:p>
            <a:pPr>
              <a:spcBef>
                <a:spcPts val="1200"/>
              </a:spcBef>
            </a:pPr>
            <a:r>
              <a:rPr lang="en-US" sz="2800" dirty="0"/>
              <a:t>Count ballots into groups of 50</a:t>
            </a:r>
          </a:p>
          <a:p>
            <a:pPr>
              <a:spcBef>
                <a:spcPts val="1200"/>
              </a:spcBef>
            </a:pPr>
            <a:r>
              <a:rPr lang="en-US" sz="2800" b="1" dirty="0"/>
              <a:t>The Public has a right to view the opening procedures. </a:t>
            </a:r>
          </a:p>
          <a:p>
            <a:endParaRPr lang="en-US" dirty="0"/>
          </a:p>
        </p:txBody>
      </p:sp>
    </p:spTree>
    <p:extLst>
      <p:ext uri="{BB962C8B-B14F-4D97-AF65-F5344CB8AC3E}">
        <p14:creationId xmlns:p14="http://schemas.microsoft.com/office/powerpoint/2010/main" val="3961003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3" name="Straight Connector 1032">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AAEFAA45-D37F-D61F-B635-7797A89E2C88}"/>
              </a:ext>
            </a:extLst>
          </p:cNvPr>
          <p:cNvSpPr>
            <a:spLocks noGrp="1"/>
          </p:cNvSpPr>
          <p:nvPr>
            <p:ph type="title"/>
          </p:nvPr>
        </p:nvSpPr>
        <p:spPr>
          <a:xfrm>
            <a:off x="7218030" y="804520"/>
            <a:ext cx="3520367" cy="1049235"/>
          </a:xfrm>
        </p:spPr>
        <p:txBody>
          <a:bodyPr>
            <a:normAutofit fontScale="90000"/>
          </a:bodyPr>
          <a:lstStyle/>
          <a:p>
            <a:r>
              <a:rPr lang="en-US" b="1" u="sng" dirty="0" err="1"/>
              <a:t>ImageCast</a:t>
            </a:r>
            <a:r>
              <a:rPr lang="en-US" b="1" u="sng" dirty="0"/>
              <a:t> 2 tabulators	</a:t>
            </a:r>
          </a:p>
        </p:txBody>
      </p:sp>
      <p:sp>
        <p:nvSpPr>
          <p:cNvPr id="1035" name="Rectangle 1034">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037" name="Group 1036">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1038" name="Rectangle 1037">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6" name="Picture 2" descr="Green traffic light Stock Photo by ©inhabitant 2842784">
            <a:extLst>
              <a:ext uri="{FF2B5EF4-FFF2-40B4-BE49-F238E27FC236}">
                <a16:creationId xmlns:a16="http://schemas.microsoft.com/office/drawing/2014/main" id="{6C3F8F35-16BC-75E9-69F0-6A73B19E6C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97" r="-2" b="-2"/>
          <a:stretch/>
        </p:blipFill>
        <p:spPr bwMode="auto">
          <a:xfrm>
            <a:off x="1271223" y="1116345"/>
            <a:ext cx="4825148" cy="38661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310A146-2F47-6E10-7439-BE5B255743B1}"/>
              </a:ext>
            </a:extLst>
          </p:cNvPr>
          <p:cNvSpPr>
            <a:spLocks noGrp="1"/>
          </p:cNvSpPr>
          <p:nvPr>
            <p:ph idx="1"/>
          </p:nvPr>
        </p:nvSpPr>
        <p:spPr>
          <a:xfrm>
            <a:off x="7218029" y="2015732"/>
            <a:ext cx="3520368" cy="3450613"/>
          </a:xfrm>
        </p:spPr>
        <p:txBody>
          <a:bodyPr>
            <a:normAutofit/>
          </a:bodyPr>
          <a:lstStyle/>
          <a:p>
            <a:r>
              <a:rPr lang="en-US" dirty="0"/>
              <a:t>Once the tabulator is plugged in and turned on, make sure the middle light of 3 lights on left front of machine is green</a:t>
            </a:r>
          </a:p>
          <a:p>
            <a:pPr lvl="1"/>
            <a:r>
              <a:rPr lang="en-US" dirty="0"/>
              <a:t>Green means go!!!</a:t>
            </a:r>
          </a:p>
          <a:p>
            <a:r>
              <a:rPr lang="en-US" dirty="0"/>
              <a:t>If your tabulator is not showing a green light…</a:t>
            </a:r>
          </a:p>
          <a:p>
            <a:pPr lvl="1"/>
            <a:r>
              <a:rPr lang="en-US" dirty="0"/>
              <a:t>Call the Clerk’s Office</a:t>
            </a:r>
          </a:p>
        </p:txBody>
      </p:sp>
      <p:pic>
        <p:nvPicPr>
          <p:cNvPr id="1041" name="Picture 1040">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43" name="Straight Connector 1042">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462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4C5D4-82B3-3225-80DE-4D5DF2E32794}"/>
              </a:ext>
            </a:extLst>
          </p:cNvPr>
          <p:cNvSpPr>
            <a:spLocks noGrp="1"/>
          </p:cNvSpPr>
          <p:nvPr>
            <p:ph type="title"/>
          </p:nvPr>
        </p:nvSpPr>
        <p:spPr/>
        <p:txBody>
          <a:bodyPr/>
          <a:lstStyle/>
          <a:p>
            <a:r>
              <a:rPr lang="en-US" b="1" u="sng" dirty="0"/>
              <a:t>Early Ballots</a:t>
            </a:r>
          </a:p>
        </p:txBody>
      </p:sp>
      <p:sp>
        <p:nvSpPr>
          <p:cNvPr id="3" name="Content Placeholder 2">
            <a:extLst>
              <a:ext uri="{FF2B5EF4-FFF2-40B4-BE49-F238E27FC236}">
                <a16:creationId xmlns:a16="http://schemas.microsoft.com/office/drawing/2014/main" id="{1147F7F7-DB0A-9122-6B38-7A1C6073C20E}"/>
              </a:ext>
            </a:extLst>
          </p:cNvPr>
          <p:cNvSpPr>
            <a:spLocks noGrp="1"/>
          </p:cNvSpPr>
          <p:nvPr>
            <p:ph idx="1"/>
          </p:nvPr>
        </p:nvSpPr>
        <p:spPr/>
        <p:txBody>
          <a:bodyPr vert="horz" lIns="91440" tIns="45720" rIns="91440" bIns="45720" rtlCol="0" anchor="t">
            <a:normAutofit fontScale="32500" lnSpcReduction="20000"/>
          </a:bodyPr>
          <a:lstStyle/>
          <a:p>
            <a:pPr marR="0" lvl="0" algn="l" defTabSz="914400" rtl="0" eaLnBrk="1" fontAlgn="auto" latinLnBrk="0" hangingPunct="1">
              <a:lnSpc>
                <a:spcPct val="100000"/>
              </a:lnSpc>
              <a:buClrTx/>
              <a:buSzTx/>
              <a:tabLst/>
              <a:defRPr/>
            </a:pPr>
            <a:endParaRPr lang="en-US" sz="5700" dirty="0">
              <a:solidFill>
                <a:schemeClr val="bg2"/>
              </a:solidFill>
            </a:endParaRPr>
          </a:p>
          <a:p>
            <a:pPr marL="457200" lvl="1" indent="0">
              <a:buNone/>
              <a:defRPr/>
            </a:pPr>
            <a:endParaRPr lang="en-US" sz="8000" dirty="0">
              <a:effectLst>
                <a:outerShdw blurRad="63500" dir="2700000" algn="tl" rotWithShape="0">
                  <a:prstClr val="black">
                    <a:alpha val="40000"/>
                  </a:prstClr>
                </a:outerShdw>
              </a:effectLst>
              <a:cs typeface="Calibri"/>
            </a:endParaRPr>
          </a:p>
          <a:p>
            <a:pPr marL="800100" lvl="1" indent="-342900" defTabSz="914400">
              <a:buFont typeface="Arial" pitchFamily="34" charset="0"/>
              <a:buChar char="•"/>
              <a:defRPr/>
            </a:pPr>
            <a:endParaRPr lang="en-US" sz="4800" dirty="0">
              <a:effectLst>
                <a:outerShdw blurRad="63500" dir="2700000" algn="tl" rotWithShape="0">
                  <a:schemeClr val="tx1">
                    <a:alpha val="40000"/>
                  </a:schemeClr>
                </a:outerShdw>
              </a:effectLst>
            </a:endParaRPr>
          </a:p>
          <a:p>
            <a:pPr marL="800100" lvl="1" indent="-342900" defTabSz="914400">
              <a:buFont typeface="Arial" pitchFamily="34" charset="0"/>
              <a:buChar char="•"/>
              <a:defRPr/>
            </a:pPr>
            <a:r>
              <a:rPr lang="en-US" sz="8000" b="1" dirty="0">
                <a:effectLst>
                  <a:outerShdw blurRad="63500" dir="2700000" algn="tl" rotWithShape="0">
                    <a:schemeClr val="tx1">
                      <a:alpha val="40000"/>
                    </a:schemeClr>
                  </a:outerShdw>
                </a:effectLst>
              </a:rPr>
              <a:t>Absentee/Early Ballots </a:t>
            </a:r>
            <a:r>
              <a:rPr lang="en-US" sz="8000" b="1" u="sng" dirty="0">
                <a:effectLst>
                  <a:outerShdw blurRad="63500" dir="2700000" algn="tl" rotWithShape="0">
                    <a:schemeClr val="tx1">
                      <a:alpha val="40000"/>
                    </a:schemeClr>
                  </a:outerShdw>
                </a:effectLst>
              </a:rPr>
              <a:t>CANNOT BE ACCEPTED AT  THE PRECINCT ON ELEC TION DAY</a:t>
            </a:r>
            <a:r>
              <a:rPr lang="en-US" sz="8000" b="1" dirty="0">
                <a:effectLst>
                  <a:outerShdw blurRad="63500" dir="2700000" algn="tl" rotWithShape="0">
                    <a:schemeClr val="tx1">
                      <a:alpha val="40000"/>
                    </a:schemeClr>
                  </a:outerShdw>
                </a:effectLst>
              </a:rPr>
              <a:t>.  The voter MUST return the ballot to the Clerk’s office at City Hall.</a:t>
            </a:r>
            <a:br>
              <a:rPr lang="en-US" sz="8000" b="1" dirty="0">
                <a:effectLst>
                  <a:outerShdw blurRad="63500" dir="2700000" algn="tl" rotWithShape="0">
                    <a:schemeClr val="tx1">
                      <a:alpha val="40000"/>
                    </a:schemeClr>
                  </a:outerShdw>
                </a:effectLst>
              </a:rPr>
            </a:br>
            <a:endParaRPr lang="en-US" sz="8000" b="1" dirty="0">
              <a:effectLst>
                <a:outerShdw blurRad="63500" dir="2700000" algn="tl" rotWithShape="0">
                  <a:schemeClr val="tx1">
                    <a:alpha val="40000"/>
                  </a:schemeClr>
                </a:outerShdw>
              </a:effectLst>
            </a:endParaRPr>
          </a:p>
          <a:p>
            <a:endParaRPr lang="en-US" dirty="0"/>
          </a:p>
        </p:txBody>
      </p:sp>
    </p:spTree>
    <p:extLst>
      <p:ext uri="{BB962C8B-B14F-4D97-AF65-F5344CB8AC3E}">
        <p14:creationId xmlns:p14="http://schemas.microsoft.com/office/powerpoint/2010/main" val="215289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B856-041F-B5C6-4E49-F18DD7BE64EB}"/>
              </a:ext>
            </a:extLst>
          </p:cNvPr>
          <p:cNvSpPr>
            <a:spLocks noGrp="1"/>
          </p:cNvSpPr>
          <p:nvPr>
            <p:ph type="title"/>
          </p:nvPr>
        </p:nvSpPr>
        <p:spPr>
          <a:xfrm>
            <a:off x="836679" y="723898"/>
            <a:ext cx="6002110" cy="1495425"/>
          </a:xfrm>
        </p:spPr>
        <p:txBody>
          <a:bodyPr>
            <a:normAutofit/>
          </a:bodyPr>
          <a:lstStyle/>
          <a:p>
            <a:r>
              <a:rPr lang="en-US" sz="4000" b="1" u="sng" dirty="0"/>
              <a:t>Poll Pads &amp; Sub-Precincts</a:t>
            </a:r>
            <a:r>
              <a:rPr lang="en-US" sz="4000" u="sng" dirty="0"/>
              <a:t>	</a:t>
            </a:r>
          </a:p>
        </p:txBody>
      </p:sp>
      <p:sp>
        <p:nvSpPr>
          <p:cNvPr id="3" name="Content Placeholder 2">
            <a:extLst>
              <a:ext uri="{FF2B5EF4-FFF2-40B4-BE49-F238E27FC236}">
                <a16:creationId xmlns:a16="http://schemas.microsoft.com/office/drawing/2014/main" id="{6BF8B92F-50E3-38F3-3738-5E73C20E204E}"/>
              </a:ext>
            </a:extLst>
          </p:cNvPr>
          <p:cNvSpPr>
            <a:spLocks noGrp="1"/>
          </p:cNvSpPr>
          <p:nvPr>
            <p:ph idx="1"/>
          </p:nvPr>
        </p:nvSpPr>
        <p:spPr>
          <a:xfrm>
            <a:off x="836680" y="2405067"/>
            <a:ext cx="6002110" cy="3729034"/>
          </a:xfrm>
        </p:spPr>
        <p:txBody>
          <a:bodyPr>
            <a:normAutofit/>
          </a:bodyPr>
          <a:lstStyle/>
          <a:p>
            <a:r>
              <a:rPr lang="en-US" sz="2000" dirty="0"/>
              <a:t>Separate slips by precinct and sub-precinct </a:t>
            </a:r>
          </a:p>
          <a:p>
            <a:pPr lvl="1"/>
            <a:r>
              <a:rPr lang="en-US" sz="2000" dirty="0"/>
              <a:t>End of night you will need these numbers separate</a:t>
            </a:r>
          </a:p>
          <a:p>
            <a:r>
              <a:rPr lang="en-US" sz="2000" dirty="0"/>
              <a:t>We will provide you with two small boxes to keep the slips separate</a:t>
            </a:r>
          </a:p>
          <a:p>
            <a:r>
              <a:rPr lang="en-US" sz="2000" dirty="0"/>
              <a:t>Slips show party, precinct/sub-precinct, and will also show ballot style	</a:t>
            </a:r>
          </a:p>
        </p:txBody>
      </p:sp>
      <p:pic>
        <p:nvPicPr>
          <p:cNvPr id="5" name="Picture 4" descr="A hand holding a piece of paper with a barcode&#10;&#10;Description automatically generated">
            <a:extLst>
              <a:ext uri="{FF2B5EF4-FFF2-40B4-BE49-F238E27FC236}">
                <a16:creationId xmlns:a16="http://schemas.microsoft.com/office/drawing/2014/main" id="{68AD8A7A-AB6B-4FCC-B1EE-FAC45F9E4E26}"/>
              </a:ext>
            </a:extLst>
          </p:cNvPr>
          <p:cNvPicPr>
            <a:picLocks noChangeAspect="1"/>
          </p:cNvPicPr>
          <p:nvPr/>
        </p:nvPicPr>
        <p:blipFill rotWithShape="1">
          <a:blip r:embed="rId2">
            <a:extLst>
              <a:ext uri="{28A0092B-C50C-407E-A947-70E740481C1C}">
                <a14:useLocalDpi xmlns:a14="http://schemas.microsoft.com/office/drawing/2010/main" val="0"/>
              </a:ext>
            </a:extLst>
          </a:blip>
          <a:srcRect r="2935"/>
          <a:stretch/>
        </p:blipFill>
        <p:spPr>
          <a:xfrm>
            <a:off x="7199440" y="10"/>
            <a:ext cx="4992560" cy="6857990"/>
          </a:xfrm>
          <a:prstGeom prst="rect">
            <a:avLst/>
          </a:prstGeom>
          <a:effectLst/>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748A744B-6F1D-6D6A-795E-B289B90CECD3}"/>
                  </a:ext>
                </a:extLst>
              </p14:cNvPr>
              <p14:cNvContentPartPr/>
              <p14:nvPr/>
            </p14:nvContentPartPr>
            <p14:xfrm>
              <a:off x="7858345" y="2914057"/>
              <a:ext cx="1832040" cy="54720"/>
            </p14:xfrm>
          </p:contentPart>
        </mc:Choice>
        <mc:Fallback>
          <p:pic>
            <p:nvPicPr>
              <p:cNvPr id="4" name="Ink 3">
                <a:extLst>
                  <a:ext uri="{FF2B5EF4-FFF2-40B4-BE49-F238E27FC236}">
                    <a16:creationId xmlns:a16="http://schemas.microsoft.com/office/drawing/2014/main" id="{748A744B-6F1D-6D6A-795E-B289B90CECD3}"/>
                  </a:ext>
                </a:extLst>
              </p:cNvPr>
              <p:cNvPicPr/>
              <p:nvPr/>
            </p:nvPicPr>
            <p:blipFill>
              <a:blip r:embed="rId4"/>
              <a:stretch>
                <a:fillRect/>
              </a:stretch>
            </p:blipFill>
            <p:spPr>
              <a:xfrm>
                <a:off x="7795705" y="2851057"/>
                <a:ext cx="195768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862475D1-F18C-5DA7-11F9-65457196BF97}"/>
                  </a:ext>
                </a:extLst>
              </p14:cNvPr>
              <p14:cNvContentPartPr/>
              <p14:nvPr/>
            </p14:nvContentPartPr>
            <p14:xfrm>
              <a:off x="8401945" y="3078577"/>
              <a:ext cx="1344600" cy="19080"/>
            </p14:xfrm>
          </p:contentPart>
        </mc:Choice>
        <mc:Fallback>
          <p:pic>
            <p:nvPicPr>
              <p:cNvPr id="6" name="Ink 5">
                <a:extLst>
                  <a:ext uri="{FF2B5EF4-FFF2-40B4-BE49-F238E27FC236}">
                    <a16:creationId xmlns:a16="http://schemas.microsoft.com/office/drawing/2014/main" id="{862475D1-F18C-5DA7-11F9-65457196BF97}"/>
                  </a:ext>
                </a:extLst>
              </p:cNvPr>
              <p:cNvPicPr/>
              <p:nvPr/>
            </p:nvPicPr>
            <p:blipFill>
              <a:blip r:embed="rId6"/>
              <a:stretch>
                <a:fillRect/>
              </a:stretch>
            </p:blipFill>
            <p:spPr>
              <a:xfrm>
                <a:off x="8338945" y="3015937"/>
                <a:ext cx="147024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54D89A47-CCFF-7DDE-9263-43CA54B437C8}"/>
                  </a:ext>
                </a:extLst>
              </p14:cNvPr>
              <p14:cNvContentPartPr/>
              <p14:nvPr/>
            </p14:nvContentPartPr>
            <p14:xfrm>
              <a:off x="8305465" y="2857177"/>
              <a:ext cx="873360" cy="75960"/>
            </p14:xfrm>
          </p:contentPart>
        </mc:Choice>
        <mc:Fallback>
          <p:pic>
            <p:nvPicPr>
              <p:cNvPr id="7" name="Ink 6">
                <a:extLst>
                  <a:ext uri="{FF2B5EF4-FFF2-40B4-BE49-F238E27FC236}">
                    <a16:creationId xmlns:a16="http://schemas.microsoft.com/office/drawing/2014/main" id="{54D89A47-CCFF-7DDE-9263-43CA54B437C8}"/>
                  </a:ext>
                </a:extLst>
              </p:cNvPr>
              <p:cNvPicPr/>
              <p:nvPr/>
            </p:nvPicPr>
            <p:blipFill>
              <a:blip r:embed="rId8"/>
              <a:stretch>
                <a:fillRect/>
              </a:stretch>
            </p:blipFill>
            <p:spPr>
              <a:xfrm>
                <a:off x="8242465" y="2794537"/>
                <a:ext cx="999000" cy="201600"/>
              </a:xfrm>
              <a:prstGeom prst="rect">
                <a:avLst/>
              </a:prstGeom>
            </p:spPr>
          </p:pic>
        </mc:Fallback>
      </mc:AlternateContent>
    </p:spTree>
    <p:extLst>
      <p:ext uri="{BB962C8B-B14F-4D97-AF65-F5344CB8AC3E}">
        <p14:creationId xmlns:p14="http://schemas.microsoft.com/office/powerpoint/2010/main" val="210478499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28172</TotalTime>
  <Words>2668</Words>
  <Application>Microsoft Office PowerPoint</Application>
  <PresentationFormat>Widescreen</PresentationFormat>
  <Paragraphs>283</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Aptos</vt:lpstr>
      <vt:lpstr>Arial</vt:lpstr>
      <vt:lpstr>Calibri</vt:lpstr>
      <vt:lpstr>Gill Sans MT</vt:lpstr>
      <vt:lpstr>Symbol</vt:lpstr>
      <vt:lpstr>Times New Roman</vt:lpstr>
      <vt:lpstr>Gallery</vt:lpstr>
      <vt:lpstr>WARDEN AND Clerk Training</vt:lpstr>
      <vt:lpstr>De-escalation Training</vt:lpstr>
      <vt:lpstr>Mark your calendars</vt:lpstr>
      <vt:lpstr>What will the ballot look like? </vt:lpstr>
      <vt:lpstr>Inspectors</vt:lpstr>
      <vt:lpstr>OPENING OF THE POLLS</vt:lpstr>
      <vt:lpstr>ImageCast 2 tabulators </vt:lpstr>
      <vt:lpstr>Early Ballots</vt:lpstr>
      <vt:lpstr>Poll Pads &amp; Sub-Precincts </vt:lpstr>
      <vt:lpstr>Poll Pad Check-in Numbers for Sub-precincts</vt:lpstr>
      <vt:lpstr>INACTIVE VOTERS</vt:lpstr>
      <vt:lpstr>INACTIVE VOTERS, CONT’D</vt:lpstr>
      <vt:lpstr>INACTIVE VOTERS, CONT’D</vt:lpstr>
      <vt:lpstr>OBSERVERS</vt:lpstr>
      <vt:lpstr>OBSERVERS</vt:lpstr>
      <vt:lpstr>PowerPoint Presentation</vt:lpstr>
      <vt:lpstr>MEDIA</vt:lpstr>
      <vt:lpstr>Processing Vote-BY-MAIL BALLOTS</vt:lpstr>
      <vt:lpstr>Processing Vote-BY-MAIL BALLOTS</vt:lpstr>
      <vt:lpstr>Auxiliary Ballots</vt:lpstr>
      <vt:lpstr>Auxiliary Ballots</vt:lpstr>
      <vt:lpstr>WRITE IN BALLOTS</vt:lpstr>
      <vt:lpstr>Ballot Jams</vt:lpstr>
      <vt:lpstr>SPOILED BALLOTS</vt:lpstr>
      <vt:lpstr>Provisional Ballots </vt:lpstr>
      <vt:lpstr>Residency Requirement </vt:lpstr>
      <vt:lpstr>Provisional Ballot Procedure</vt:lpstr>
      <vt:lpstr>Challenged Ballots</vt:lpstr>
      <vt:lpstr>End of night pROCEDURES</vt:lpstr>
      <vt:lpstr>Tapes at the End of night</vt:lpstr>
      <vt:lpstr>End of night</vt:lpstr>
      <vt:lpstr>End of night, CONT’D</vt:lpstr>
      <vt:lpstr>end of night procedures</vt:lpstr>
      <vt:lpstr>RESPECT FOR VOTERS</vt:lpstr>
      <vt:lpstr>POLITICAL DISCUSSIONS</vt:lpstr>
      <vt:lpstr>SANDWICH!!!</vt:lpstr>
      <vt:lpstr>EXPECTATIONS</vt:lpstr>
      <vt:lpstr>LUNCH BREAK AND PAY</vt:lpstr>
      <vt:lpstr>Make a Plan to Vote </vt:lpstr>
      <vt:lpstr>Contact Info</vt:lpstr>
      <vt:lpstr>Call the office at the end of night</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WARDEN AND Clerk Training</dc:title>
  <dc:creator>Kaitlin Wright</dc:creator>
  <cp:lastModifiedBy>Kaitlin Wright</cp:lastModifiedBy>
  <cp:revision>45</cp:revision>
  <dcterms:created xsi:type="dcterms:W3CDTF">2023-08-02T19:11:43Z</dcterms:created>
  <dcterms:modified xsi:type="dcterms:W3CDTF">2024-07-30T13:08:54Z</dcterms:modified>
</cp:coreProperties>
</file>