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94" r:id="rId4"/>
    <p:sldId id="273" r:id="rId5"/>
    <p:sldId id="299" r:id="rId6"/>
    <p:sldId id="262" r:id="rId7"/>
    <p:sldId id="264" r:id="rId8"/>
    <p:sldId id="263" r:id="rId9"/>
    <p:sldId id="265" r:id="rId10"/>
    <p:sldId id="266" r:id="rId11"/>
    <p:sldId id="300" r:id="rId12"/>
    <p:sldId id="258" r:id="rId13"/>
    <p:sldId id="298" r:id="rId14"/>
    <p:sldId id="289" r:id="rId15"/>
    <p:sldId id="275" r:id="rId16"/>
    <p:sldId id="274" r:id="rId17"/>
    <p:sldId id="296" r:id="rId18"/>
    <p:sldId id="260" r:id="rId19"/>
    <p:sldId id="297" r:id="rId20"/>
    <p:sldId id="270" r:id="rId21"/>
    <p:sldId id="269" r:id="rId22"/>
    <p:sldId id="271" r:id="rId23"/>
    <p:sldId id="276" r:id="rId24"/>
    <p:sldId id="25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79FBCF-B700-4D9E-8F71-8352A1DFACE1}" type="datetimeFigureOut">
              <a:t>10/15/2024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0EAB93-6F9F-463A-91C0-496EF6B2E5BC}" type="slidenum">
              <a:t>‹#›</a:t>
            </a:fld>
            <a:endParaRPr lang="en-US"/>
          </a:p>
        </p:txBody>
      </p:sp>
    </p:spTree>
    <p:extLst>
      <p:ext uri="{BB962C8B-B14F-4D97-AF65-F5344CB8AC3E}">
        <p14:creationId xmlns:p14="http://schemas.microsoft.com/office/powerpoint/2010/main" val="228252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E754-95BF-A309-8D4F-6CA696FF5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59CEE-ADEC-049C-CC89-97C46FB87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8C9ECD-86B8-76AF-7695-3AB899603CF8}"/>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5" name="Footer Placeholder 4">
            <a:extLst>
              <a:ext uri="{FF2B5EF4-FFF2-40B4-BE49-F238E27FC236}">
                <a16:creationId xmlns:a16="http://schemas.microsoft.com/office/drawing/2014/main" id="{B6E58D7A-31C5-EAAA-B95E-E868A54B1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13D38-9DB7-E6E7-8312-8619DBFC467C}"/>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237628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32A0-A970-137B-2962-029935203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EF504D-FE28-A42F-82A5-207DC6263F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85C3D-696B-D301-E94F-6298A908D210}"/>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5" name="Footer Placeholder 4">
            <a:extLst>
              <a:ext uri="{FF2B5EF4-FFF2-40B4-BE49-F238E27FC236}">
                <a16:creationId xmlns:a16="http://schemas.microsoft.com/office/drawing/2014/main" id="{C5DC7CD4-F4B0-F21B-B4EE-1194B7A12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31028-FE64-3BD2-5636-70A44BAE1614}"/>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283433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950FA-1B9F-31FD-958F-A990492481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A915C-DC3B-0DF4-1D6F-F572BF22A4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5276A-0591-CC83-8AFD-70583E2C7AFD}"/>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5" name="Footer Placeholder 4">
            <a:extLst>
              <a:ext uri="{FF2B5EF4-FFF2-40B4-BE49-F238E27FC236}">
                <a16:creationId xmlns:a16="http://schemas.microsoft.com/office/drawing/2014/main" id="{E7ADA1A3-EEF0-C5A6-0BF0-48226E68A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B7A81-946F-AE81-18F2-F137E01E2C6E}"/>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4128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EF5E-3C20-8818-8526-496CDCC2A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32786-12D2-0686-17B9-9420668B6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938A4-59C4-9B28-026D-A3FFE6552BBD}"/>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5" name="Footer Placeholder 4">
            <a:extLst>
              <a:ext uri="{FF2B5EF4-FFF2-40B4-BE49-F238E27FC236}">
                <a16:creationId xmlns:a16="http://schemas.microsoft.com/office/drawing/2014/main" id="{BF7E035D-8533-D8A7-2F7B-5905B8700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3D0DD-5624-9F31-550E-91C07EA92BBA}"/>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109793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E079-2A62-239F-905C-BA7C910BC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2330A-292D-0E33-4BD9-871CBFD87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4E65F-E6B9-A4AC-E808-57266B7252A5}"/>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5" name="Footer Placeholder 4">
            <a:extLst>
              <a:ext uri="{FF2B5EF4-FFF2-40B4-BE49-F238E27FC236}">
                <a16:creationId xmlns:a16="http://schemas.microsoft.com/office/drawing/2014/main" id="{BA0255B5-B08A-F1D4-87A3-0F37E8D0E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6290A-72E0-3F7D-863B-9AC12104B5B5}"/>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237006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ADF8-2B9A-DCE6-605B-92738EC0C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D5A48-07CF-69F5-26FA-384DCD927F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35AC7-4149-BDF0-55CF-33630776D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9DC3F-694A-D42C-5A35-82EB0935E9CE}"/>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6" name="Footer Placeholder 5">
            <a:extLst>
              <a:ext uri="{FF2B5EF4-FFF2-40B4-BE49-F238E27FC236}">
                <a16:creationId xmlns:a16="http://schemas.microsoft.com/office/drawing/2014/main" id="{F479FD4A-BD7B-0A49-A33F-79E8FC921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6EBE7-976F-C9F3-5516-4A911489C049}"/>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399143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1C77-8B03-3F7B-236E-7C739CDB01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6877F-3C04-65B4-32A4-34BB08550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61FBC-FB69-53AC-88CC-F57C8824D5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AFDE-FCF1-DBD0-B96A-8A2D1441E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DECCE-9028-A13F-AD5F-CB3636FEF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8AB007-BDD6-1A1A-8FB1-D741C22A7AB4}"/>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8" name="Footer Placeholder 7">
            <a:extLst>
              <a:ext uri="{FF2B5EF4-FFF2-40B4-BE49-F238E27FC236}">
                <a16:creationId xmlns:a16="http://schemas.microsoft.com/office/drawing/2014/main" id="{F95724E1-17E4-BF0E-0D6E-57D86FABEE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E7FA7-5D07-5342-886B-F711B755CE47}"/>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21820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B8B7-C88A-8725-2E69-B909023BE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A04FA-886D-C47B-4917-FCCF7FFB52A0}"/>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4" name="Footer Placeholder 3">
            <a:extLst>
              <a:ext uri="{FF2B5EF4-FFF2-40B4-BE49-F238E27FC236}">
                <a16:creationId xmlns:a16="http://schemas.microsoft.com/office/drawing/2014/main" id="{4B5D00B8-B1D2-B81E-BDEB-24BA6D30A7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3FC0C-910B-53FF-2FC7-36815554046E}"/>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296532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03F93-F2BB-0598-BC5B-ACCCB8A6916D}"/>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3" name="Footer Placeholder 2">
            <a:extLst>
              <a:ext uri="{FF2B5EF4-FFF2-40B4-BE49-F238E27FC236}">
                <a16:creationId xmlns:a16="http://schemas.microsoft.com/office/drawing/2014/main" id="{A910BE11-D71A-25A0-C477-91DBC59FAA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4C8C3-234B-6BD6-34CC-CD3D3AE615C9}"/>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151191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92B4-4ED5-8728-3B10-48A954C3C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A807C4-661A-1759-7658-9104092E7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E006C-AA89-C2E4-5474-F418B3EC4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53087-430C-05CD-771C-19275A61CBD6}"/>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6" name="Footer Placeholder 5">
            <a:extLst>
              <a:ext uri="{FF2B5EF4-FFF2-40B4-BE49-F238E27FC236}">
                <a16:creationId xmlns:a16="http://schemas.microsoft.com/office/drawing/2014/main" id="{DCF1EF74-97C2-5AE2-D422-D04F6BCE4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5AC34-2A41-FFE7-CE7F-A9888532240F}"/>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17753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D038-1D11-97DF-AA8B-4F90E0158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52B1BA-5482-9973-1FFF-FD31A6EE3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EC182-6931-0907-F420-075A24F53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863BA-A761-7036-45A7-FB273B151E9F}"/>
              </a:ext>
            </a:extLst>
          </p:cNvPr>
          <p:cNvSpPr>
            <a:spLocks noGrp="1"/>
          </p:cNvSpPr>
          <p:nvPr>
            <p:ph type="dt" sz="half" idx="10"/>
          </p:nvPr>
        </p:nvSpPr>
        <p:spPr/>
        <p:txBody>
          <a:bodyPr/>
          <a:lstStyle/>
          <a:p>
            <a:fld id="{8205DCFC-E700-45DB-B8F2-559DBD50D27B}" type="datetimeFigureOut">
              <a:rPr lang="en-US" smtClean="0"/>
              <a:t>10/15/2024</a:t>
            </a:fld>
            <a:endParaRPr lang="en-US"/>
          </a:p>
        </p:txBody>
      </p:sp>
      <p:sp>
        <p:nvSpPr>
          <p:cNvPr id="6" name="Footer Placeholder 5">
            <a:extLst>
              <a:ext uri="{FF2B5EF4-FFF2-40B4-BE49-F238E27FC236}">
                <a16:creationId xmlns:a16="http://schemas.microsoft.com/office/drawing/2014/main" id="{FEEEB5A4-8DB6-84BA-7DFA-2B9597FA2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43FBD-40BE-1D20-A563-671DD183F287}"/>
              </a:ext>
            </a:extLst>
          </p:cNvPr>
          <p:cNvSpPr>
            <a:spLocks noGrp="1"/>
          </p:cNvSpPr>
          <p:nvPr>
            <p:ph type="sldNum" sz="quarter" idx="12"/>
          </p:nvPr>
        </p:nvSpPr>
        <p:spPr/>
        <p:txBody>
          <a:bodyPr/>
          <a:lstStyle/>
          <a:p>
            <a:fld id="{B674F85F-8B3D-4BC9-8E80-0A00509B9A12}" type="slidenum">
              <a:rPr lang="en-US" smtClean="0"/>
              <a:t>‹#›</a:t>
            </a:fld>
            <a:endParaRPr lang="en-US"/>
          </a:p>
        </p:txBody>
      </p:sp>
    </p:spTree>
    <p:extLst>
      <p:ext uri="{BB962C8B-B14F-4D97-AF65-F5344CB8AC3E}">
        <p14:creationId xmlns:p14="http://schemas.microsoft.com/office/powerpoint/2010/main" val="172667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FC5D7-3712-31BF-54A5-238F12CFF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79D291-58BD-8040-A11C-35CE29A2A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9DD52-80E7-CF91-51CD-B9AD3A8C1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5DCFC-E700-45DB-B8F2-559DBD50D27B}" type="datetimeFigureOut">
              <a:rPr lang="en-US" smtClean="0"/>
              <a:t>10/15/2024</a:t>
            </a:fld>
            <a:endParaRPr lang="en-US"/>
          </a:p>
        </p:txBody>
      </p:sp>
      <p:sp>
        <p:nvSpPr>
          <p:cNvPr id="5" name="Footer Placeholder 4">
            <a:extLst>
              <a:ext uri="{FF2B5EF4-FFF2-40B4-BE49-F238E27FC236}">
                <a16:creationId xmlns:a16="http://schemas.microsoft.com/office/drawing/2014/main" id="{13A54A70-B65C-25A3-B9A9-1E0115525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6ABDAD-A973-6D69-3094-E6BA752BF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4F85F-8B3D-4BC9-8E80-0A00509B9A12}" type="slidenum">
              <a:rPr lang="en-US" smtClean="0"/>
              <a:t>‹#›</a:t>
            </a:fld>
            <a:endParaRPr lang="en-US"/>
          </a:p>
        </p:txBody>
      </p:sp>
    </p:spTree>
    <p:extLst>
      <p:ext uri="{BB962C8B-B14F-4D97-AF65-F5344CB8AC3E}">
        <p14:creationId xmlns:p14="http://schemas.microsoft.com/office/powerpoint/2010/main" val="3732312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C36C-5771-4C13-343E-BCA92570C2F8}"/>
              </a:ext>
            </a:extLst>
          </p:cNvPr>
          <p:cNvSpPr>
            <a:spLocks noGrp="1"/>
          </p:cNvSpPr>
          <p:nvPr>
            <p:ph type="ctrTitle"/>
          </p:nvPr>
        </p:nvSpPr>
        <p:spPr/>
        <p:txBody>
          <a:bodyPr/>
          <a:lstStyle/>
          <a:p>
            <a:r>
              <a:rPr lang="en-US" b="1" dirty="0"/>
              <a:t>Inspector Training	</a:t>
            </a:r>
          </a:p>
        </p:txBody>
      </p:sp>
      <p:sp>
        <p:nvSpPr>
          <p:cNvPr id="3" name="Subtitle 2">
            <a:extLst>
              <a:ext uri="{FF2B5EF4-FFF2-40B4-BE49-F238E27FC236}">
                <a16:creationId xmlns:a16="http://schemas.microsoft.com/office/drawing/2014/main" id="{84D6B2D1-D549-B47A-9685-744EF2CEE007}"/>
              </a:ext>
            </a:extLst>
          </p:cNvPr>
          <p:cNvSpPr>
            <a:spLocks noGrp="1"/>
          </p:cNvSpPr>
          <p:nvPr>
            <p:ph type="subTitle" idx="1"/>
          </p:nvPr>
        </p:nvSpPr>
        <p:spPr/>
        <p:txBody>
          <a:bodyPr vert="horz" lIns="91440" tIns="45720" rIns="91440" bIns="45720" rtlCol="0" anchor="t">
            <a:normAutofit/>
          </a:bodyPr>
          <a:lstStyle/>
          <a:p>
            <a:r>
              <a:rPr lang="en-US" sz="2000" i="1">
                <a:cs typeface="Calibri"/>
              </a:rPr>
              <a:t>2024 Presidential Election</a:t>
            </a:r>
            <a:endParaRPr lang="en-US" sz="2000" i="1" dirty="0">
              <a:cs typeface="Calibri"/>
            </a:endParaRPr>
          </a:p>
          <a:p>
            <a:r>
              <a:rPr lang="en-US" sz="2000" i="1" dirty="0">
                <a:cs typeface="Calibri"/>
              </a:rPr>
              <a:t>Haverhill City Clerk’s Office</a:t>
            </a:r>
          </a:p>
        </p:txBody>
      </p:sp>
    </p:spTree>
    <p:extLst>
      <p:ext uri="{BB962C8B-B14F-4D97-AF65-F5344CB8AC3E}">
        <p14:creationId xmlns:p14="http://schemas.microsoft.com/office/powerpoint/2010/main" val="167906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B5E7-54CA-AB4B-F189-E9775D20E6C1}"/>
              </a:ext>
            </a:extLst>
          </p:cNvPr>
          <p:cNvSpPr>
            <a:spLocks noGrp="1"/>
          </p:cNvSpPr>
          <p:nvPr>
            <p:ph type="title"/>
          </p:nvPr>
        </p:nvSpPr>
        <p:spPr/>
        <p:txBody>
          <a:bodyPr/>
          <a:lstStyle/>
          <a:p>
            <a:r>
              <a:rPr lang="en-US" b="1" u="sng" dirty="0"/>
              <a:t>BALLOT BOX ATTENDANT	</a:t>
            </a:r>
          </a:p>
        </p:txBody>
      </p:sp>
      <p:sp>
        <p:nvSpPr>
          <p:cNvPr id="3" name="Content Placeholder 2">
            <a:extLst>
              <a:ext uri="{FF2B5EF4-FFF2-40B4-BE49-F238E27FC236}">
                <a16:creationId xmlns:a16="http://schemas.microsoft.com/office/drawing/2014/main" id="{F7FB4CA3-F612-355F-5199-DFE9664AB9FD}"/>
              </a:ext>
            </a:extLst>
          </p:cNvPr>
          <p:cNvSpPr>
            <a:spLocks noGrp="1"/>
          </p:cNvSpPr>
          <p:nvPr>
            <p:ph idx="1"/>
          </p:nvPr>
        </p:nvSpPr>
        <p:spPr/>
        <p:txBody>
          <a:bodyPr>
            <a:normAutofit fontScale="92500" lnSpcReduction="20000"/>
          </a:bodyPr>
          <a:lstStyle/>
          <a:p>
            <a:pPr lvl="1">
              <a:lnSpc>
                <a:spcPct val="100000"/>
              </a:lnSpc>
              <a:spcBef>
                <a:spcPts val="600"/>
              </a:spcBef>
            </a:pPr>
            <a:r>
              <a:rPr lang="en-US" sz="3200" dirty="0"/>
              <a:t>Watches for “Precinct Jumpers!” if you are in a double precinct location</a:t>
            </a:r>
          </a:p>
          <a:p>
            <a:pPr lvl="2">
              <a:lnSpc>
                <a:spcPct val="100000"/>
              </a:lnSpc>
              <a:spcBef>
                <a:spcPts val="600"/>
              </a:spcBef>
            </a:pPr>
            <a:r>
              <a:rPr lang="en-US" sz="2800" dirty="0"/>
              <a:t>Sub-precincts and double locations will have stanchions	</a:t>
            </a:r>
          </a:p>
          <a:p>
            <a:pPr lvl="1">
              <a:lnSpc>
                <a:spcPct val="100000"/>
              </a:lnSpc>
              <a:spcBef>
                <a:spcPts val="600"/>
              </a:spcBef>
            </a:pPr>
            <a:r>
              <a:rPr lang="en-US" sz="3200" dirty="0"/>
              <a:t>Informs voters that ballot may be inserted in any direction</a:t>
            </a:r>
          </a:p>
          <a:p>
            <a:pPr lvl="1">
              <a:lnSpc>
                <a:spcPct val="100000"/>
              </a:lnSpc>
              <a:spcBef>
                <a:spcPts val="600"/>
              </a:spcBef>
            </a:pPr>
            <a:r>
              <a:rPr lang="en-US" sz="3200" dirty="0"/>
              <a:t>Monitors tabulator for Error Messages.</a:t>
            </a:r>
          </a:p>
          <a:p>
            <a:pPr lvl="2">
              <a:lnSpc>
                <a:spcPct val="100000"/>
              </a:lnSpc>
              <a:spcBef>
                <a:spcPts val="600"/>
              </a:spcBef>
            </a:pPr>
            <a:r>
              <a:rPr lang="en-US" sz="3200" dirty="0"/>
              <a:t>Do not touch ballot box – have the voter read the message and hit Reject or Cast</a:t>
            </a:r>
          </a:p>
          <a:p>
            <a:pPr lvl="2">
              <a:lnSpc>
                <a:spcPct val="100000"/>
              </a:lnSpc>
              <a:spcBef>
                <a:spcPts val="600"/>
              </a:spcBef>
            </a:pPr>
            <a:r>
              <a:rPr lang="en-US" sz="3200" dirty="0"/>
              <a:t>DO NOT LOOK AT THE BALLOT	</a:t>
            </a:r>
          </a:p>
          <a:p>
            <a:pPr lvl="1"/>
            <a:r>
              <a:rPr lang="en-US" sz="3200" dirty="0"/>
              <a:t>If voter chooses to reject their ballot, get the Warden to begin process of spoiling the ballot 	</a:t>
            </a:r>
          </a:p>
        </p:txBody>
      </p:sp>
    </p:spTree>
    <p:extLst>
      <p:ext uri="{BB962C8B-B14F-4D97-AF65-F5344CB8AC3E}">
        <p14:creationId xmlns:p14="http://schemas.microsoft.com/office/powerpoint/2010/main" val="111304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FCE5-7150-4A4B-616D-872963AEC832}"/>
              </a:ext>
            </a:extLst>
          </p:cNvPr>
          <p:cNvSpPr>
            <a:spLocks noGrp="1"/>
          </p:cNvSpPr>
          <p:nvPr>
            <p:ph type="title"/>
          </p:nvPr>
        </p:nvSpPr>
        <p:spPr/>
        <p:txBody>
          <a:bodyPr/>
          <a:lstStyle/>
          <a:p>
            <a:r>
              <a:rPr lang="en-US" b="1" u="sng" dirty="0"/>
              <a:t>INACTIVE CLERKS</a:t>
            </a:r>
          </a:p>
        </p:txBody>
      </p:sp>
      <p:sp>
        <p:nvSpPr>
          <p:cNvPr id="3" name="Content Placeholder 2">
            <a:extLst>
              <a:ext uri="{FF2B5EF4-FFF2-40B4-BE49-F238E27FC236}">
                <a16:creationId xmlns:a16="http://schemas.microsoft.com/office/drawing/2014/main" id="{B6E0CC74-8783-1672-80A2-E8A572BDA29D}"/>
              </a:ext>
            </a:extLst>
          </p:cNvPr>
          <p:cNvSpPr>
            <a:spLocks noGrp="1"/>
          </p:cNvSpPr>
          <p:nvPr>
            <p:ph idx="1"/>
          </p:nvPr>
        </p:nvSpPr>
        <p:spPr/>
        <p:txBody>
          <a:bodyPr/>
          <a:lstStyle/>
          <a:p>
            <a:r>
              <a:rPr lang="en-US" dirty="0"/>
              <a:t>Large number of inactive voters anticipated</a:t>
            </a:r>
          </a:p>
          <a:p>
            <a:r>
              <a:rPr lang="en-US" dirty="0"/>
              <a:t>Looking for people willing to help</a:t>
            </a:r>
          </a:p>
        </p:txBody>
      </p:sp>
    </p:spTree>
    <p:extLst>
      <p:ext uri="{BB962C8B-B14F-4D97-AF65-F5344CB8AC3E}">
        <p14:creationId xmlns:p14="http://schemas.microsoft.com/office/powerpoint/2010/main" val="82999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D5D4-0B80-A3CF-F143-B936F4610A38}"/>
              </a:ext>
            </a:extLst>
          </p:cNvPr>
          <p:cNvSpPr>
            <a:spLocks noGrp="1"/>
          </p:cNvSpPr>
          <p:nvPr>
            <p:ph type="title"/>
          </p:nvPr>
        </p:nvSpPr>
        <p:spPr/>
        <p:txBody>
          <a:bodyPr/>
          <a:lstStyle/>
          <a:p>
            <a:r>
              <a:rPr lang="en-US" b="1" u="sng" dirty="0"/>
              <a:t>OBSERVERS</a:t>
            </a:r>
          </a:p>
        </p:txBody>
      </p:sp>
      <p:sp>
        <p:nvSpPr>
          <p:cNvPr id="3" name="Content Placeholder 2">
            <a:extLst>
              <a:ext uri="{FF2B5EF4-FFF2-40B4-BE49-F238E27FC236}">
                <a16:creationId xmlns:a16="http://schemas.microsoft.com/office/drawing/2014/main" id="{9CAE1FF5-148B-F279-383A-11C5CE89D3EC}"/>
              </a:ext>
            </a:extLst>
          </p:cNvPr>
          <p:cNvSpPr>
            <a:spLocks noGrp="1"/>
          </p:cNvSpPr>
          <p:nvPr>
            <p:ph idx="1"/>
          </p:nvPr>
        </p:nvSpPr>
        <p:spPr/>
        <p:txBody>
          <a:bodyPr>
            <a:normAutofit lnSpcReduction="10000"/>
          </a:bodyPr>
          <a:lstStyle/>
          <a:p>
            <a:r>
              <a:rPr lang="en-US" sz="2800" dirty="0"/>
              <a:t>THE VOTING PROCESS MAY BE OBSERVED BY PEOPLE NOT VOTING</a:t>
            </a:r>
          </a:p>
          <a:p>
            <a:r>
              <a:rPr lang="en-US" sz="2800" dirty="0"/>
              <a:t>Observers will be listening for the name and address of the Voter</a:t>
            </a:r>
          </a:p>
          <a:p>
            <a:r>
              <a:rPr lang="en-US" sz="2800" dirty="0"/>
              <a:t>Repeat the name and address of the voter in a loud, clear voice so the observer can hear</a:t>
            </a:r>
          </a:p>
          <a:p>
            <a:r>
              <a:rPr lang="en-US" sz="2800" dirty="0">
                <a:effectLst/>
              </a:rPr>
              <a:t>Observers are to have </a:t>
            </a:r>
            <a:r>
              <a:rPr lang="en-US" sz="2800" u="sng" dirty="0">
                <a:effectLst/>
              </a:rPr>
              <a:t>absolutely no interaction </a:t>
            </a:r>
            <a:r>
              <a:rPr lang="en-US" sz="2800" dirty="0">
                <a:effectLst/>
              </a:rPr>
              <a:t>with voters and may only speak to Poll Workers when challenging a ballot</a:t>
            </a:r>
            <a:endParaRPr lang="en-US" dirty="0"/>
          </a:p>
          <a:p>
            <a:r>
              <a:rPr lang="en-US" sz="2800" dirty="0">
                <a:effectLst/>
              </a:rPr>
              <a:t>Observers must refrain from using cell phones in the Precinct</a:t>
            </a:r>
          </a:p>
          <a:p>
            <a:r>
              <a:rPr lang="en-US" sz="2800" dirty="0">
                <a:effectLst/>
              </a:rPr>
              <a:t>Observers cannot walk through the precinct to </a:t>
            </a:r>
            <a:r>
              <a:rPr lang="en-US" sz="2800" dirty="0"/>
              <a:t>check the number on the ballot box, </a:t>
            </a:r>
            <a:r>
              <a:rPr lang="en-US" sz="2800" u="sng" dirty="0"/>
              <a:t>under any circumstances</a:t>
            </a:r>
            <a:endParaRPr lang="en-US" sz="2800" u="sng" dirty="0">
              <a:effectLst/>
            </a:endParaRPr>
          </a:p>
          <a:p>
            <a:pPr marL="0" indent="0" algn="ctr">
              <a:buNone/>
            </a:pPr>
            <a:r>
              <a:rPr lang="en-US" sz="2800" b="1" dirty="0">
                <a:solidFill>
                  <a:srgbClr val="FF0000"/>
                </a:solidFill>
                <a:effectLst/>
              </a:rPr>
              <a:t>*Let the Warden know if there any issues with Observers*</a:t>
            </a:r>
          </a:p>
          <a:p>
            <a:endParaRPr lang="en-US" dirty="0"/>
          </a:p>
        </p:txBody>
      </p:sp>
    </p:spTree>
    <p:extLst>
      <p:ext uri="{BB962C8B-B14F-4D97-AF65-F5344CB8AC3E}">
        <p14:creationId xmlns:p14="http://schemas.microsoft.com/office/powerpoint/2010/main" val="247600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B219-4B0C-C3DD-1F77-85A95A6DC188}"/>
              </a:ext>
            </a:extLst>
          </p:cNvPr>
          <p:cNvSpPr>
            <a:spLocks noGrp="1"/>
          </p:cNvSpPr>
          <p:nvPr>
            <p:ph type="title"/>
          </p:nvPr>
        </p:nvSpPr>
        <p:spPr/>
        <p:txBody>
          <a:bodyPr/>
          <a:lstStyle/>
          <a:p>
            <a:r>
              <a:rPr lang="en-US" b="1" u="sng" dirty="0"/>
              <a:t>150 FOOT RULE</a:t>
            </a:r>
          </a:p>
        </p:txBody>
      </p:sp>
      <p:sp>
        <p:nvSpPr>
          <p:cNvPr id="3" name="Content Placeholder 2">
            <a:extLst>
              <a:ext uri="{FF2B5EF4-FFF2-40B4-BE49-F238E27FC236}">
                <a16:creationId xmlns:a16="http://schemas.microsoft.com/office/drawing/2014/main" id="{4D40CE9B-666B-A2F4-814F-BD289800EA48}"/>
              </a:ext>
            </a:extLst>
          </p:cNvPr>
          <p:cNvSpPr>
            <a:spLocks noGrp="1"/>
          </p:cNvSpPr>
          <p:nvPr>
            <p:ph idx="1"/>
          </p:nvPr>
        </p:nvSpPr>
        <p:spPr/>
        <p:txBody>
          <a:bodyPr/>
          <a:lstStyle/>
          <a:p>
            <a:r>
              <a:rPr lang="en-US" dirty="0"/>
              <a:t>No campaigning or electioneering within 150 feet of entrance to polling location</a:t>
            </a:r>
          </a:p>
          <a:p>
            <a:r>
              <a:rPr lang="en-US" dirty="0"/>
              <a:t>Maps available on website and in red supply bin</a:t>
            </a:r>
          </a:p>
          <a:p>
            <a:endParaRPr lang="en-US" dirty="0"/>
          </a:p>
          <a:p>
            <a:r>
              <a:rPr lang="en-US" dirty="0"/>
              <a:t>Prohibited Activities within 150 feet</a:t>
            </a:r>
          </a:p>
          <a:p>
            <a:pPr lvl="1"/>
            <a:r>
              <a:rPr lang="en-US" dirty="0"/>
              <a:t>Black t-shirt	</a:t>
            </a:r>
          </a:p>
          <a:p>
            <a:endParaRPr lang="en-US" dirty="0"/>
          </a:p>
          <a:p>
            <a:r>
              <a:rPr lang="en-US" dirty="0"/>
              <a:t>Enforcement of 150 Foot Rule</a:t>
            </a:r>
          </a:p>
          <a:p>
            <a:pPr marL="457200" lvl="1" indent="0">
              <a:buNone/>
            </a:pPr>
            <a:endParaRPr lang="en-US" dirty="0"/>
          </a:p>
        </p:txBody>
      </p:sp>
    </p:spTree>
    <p:extLst>
      <p:ext uri="{BB962C8B-B14F-4D97-AF65-F5344CB8AC3E}">
        <p14:creationId xmlns:p14="http://schemas.microsoft.com/office/powerpoint/2010/main" val="58965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D5D4-0B80-A3CF-F143-B936F4610A38}"/>
              </a:ext>
            </a:extLst>
          </p:cNvPr>
          <p:cNvSpPr>
            <a:spLocks noGrp="1"/>
          </p:cNvSpPr>
          <p:nvPr>
            <p:ph type="title"/>
          </p:nvPr>
        </p:nvSpPr>
        <p:spPr/>
        <p:txBody>
          <a:bodyPr/>
          <a:lstStyle/>
          <a:p>
            <a:r>
              <a:rPr lang="en-US" b="1" u="sng" dirty="0"/>
              <a:t>MEDIA</a:t>
            </a:r>
          </a:p>
        </p:txBody>
      </p:sp>
      <p:sp>
        <p:nvSpPr>
          <p:cNvPr id="3" name="Content Placeholder 2">
            <a:extLst>
              <a:ext uri="{FF2B5EF4-FFF2-40B4-BE49-F238E27FC236}">
                <a16:creationId xmlns:a16="http://schemas.microsoft.com/office/drawing/2014/main" id="{9CAE1FF5-148B-F279-383A-11C5CE89D3EC}"/>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Media</a:t>
            </a:r>
            <a:r>
              <a:rPr lang="en-US" dirty="0">
                <a:effectLst/>
                <a:latin typeface="Calibri" panose="020F0502020204030204" pitchFamily="34" charset="0"/>
                <a:ea typeface="Times New Roman" panose="02020603050405020304" pitchFamily="18" charset="0"/>
              </a:rPr>
              <a:t> is allowed, but they cannot go further then the check in table</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No pictures of ballots allowed or up close photos of voters voting</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Press </a:t>
            </a:r>
            <a:r>
              <a:rPr lang="en-US" u="sng" dirty="0">
                <a:effectLst/>
                <a:latin typeface="Calibri" panose="020F0502020204030204" pitchFamily="34" charset="0"/>
                <a:ea typeface="Calibri" panose="020F0502020204030204" pitchFamily="34" charset="0"/>
              </a:rPr>
              <a:t>cannot </a:t>
            </a:r>
            <a:r>
              <a:rPr lang="en-US" dirty="0">
                <a:effectLst/>
                <a:latin typeface="Calibri" panose="020F0502020204030204" pitchFamily="34" charset="0"/>
                <a:ea typeface="Calibri" panose="020F0502020204030204" pitchFamily="34" charset="0"/>
              </a:rPr>
              <a:t>interact with voters in the precinct</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rPr>
              <a:t>Audio recording </a:t>
            </a:r>
            <a:r>
              <a:rPr lang="en-US" u="sng" dirty="0">
                <a:latin typeface="Calibri" panose="020F0502020204030204" pitchFamily="34" charset="0"/>
                <a:ea typeface="Calibri" panose="020F0502020204030204" pitchFamily="34" charset="0"/>
              </a:rPr>
              <a:t>is not allowed</a:t>
            </a:r>
            <a:r>
              <a:rPr lang="en-US" dirty="0">
                <a:latin typeface="Calibri" panose="020F0502020204030204" pitchFamily="34" charset="0"/>
                <a:ea typeface="Calibri" panose="020F0502020204030204" pitchFamily="34" charset="0"/>
              </a:rPr>
              <a:t>, video recording is </a:t>
            </a:r>
            <a:r>
              <a:rPr lang="en-US" u="sng" dirty="0">
                <a:latin typeface="Calibri" panose="020F0502020204030204" pitchFamily="34" charset="0"/>
                <a:ea typeface="Calibri" panose="020F0502020204030204" pitchFamily="34" charset="0"/>
              </a:rPr>
              <a:t>okay</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rPr>
              <a:t>Poll workers MAY NOT make any statements to the press regarding the number of votes for any candidate or race, who has or has not voted, or any other statement regarding the state of the polls generally.</a:t>
            </a:r>
            <a:endParaRPr lang="en-US" dirty="0">
              <a:solidFill>
                <a:srgbClr val="000000"/>
              </a:solidFill>
              <a:effectLst/>
              <a:latin typeface="Calibri" panose="020F0502020204030204" pitchFamily="34" charset="0"/>
              <a:ea typeface="Calibri" panose="020F0502020204030204" pitchFamily="34" charset="0"/>
            </a:endParaRPr>
          </a:p>
          <a:p>
            <a:endParaRPr lang="en-US" sz="2800" dirty="0"/>
          </a:p>
          <a:p>
            <a:pPr marL="0" indent="0" algn="ctr">
              <a:buNone/>
            </a:pPr>
            <a:r>
              <a:rPr lang="en-US" sz="2800" b="1" dirty="0">
                <a:solidFill>
                  <a:srgbClr val="FF0000"/>
                </a:solidFill>
                <a:effectLst/>
              </a:rPr>
              <a:t>*Let the Warden and Police know if there any issues with the Media*</a:t>
            </a:r>
          </a:p>
          <a:p>
            <a:endParaRPr lang="en-US" dirty="0"/>
          </a:p>
        </p:txBody>
      </p:sp>
    </p:spTree>
    <p:extLst>
      <p:ext uri="{BB962C8B-B14F-4D97-AF65-F5344CB8AC3E}">
        <p14:creationId xmlns:p14="http://schemas.microsoft.com/office/powerpoint/2010/main" val="378566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E945-F4F3-8E6A-4C1D-E86073E77AC2}"/>
              </a:ext>
            </a:extLst>
          </p:cNvPr>
          <p:cNvSpPr>
            <a:spLocks noGrp="1"/>
          </p:cNvSpPr>
          <p:nvPr>
            <p:ph type="title"/>
          </p:nvPr>
        </p:nvSpPr>
        <p:spPr/>
        <p:txBody>
          <a:bodyPr/>
          <a:lstStyle/>
          <a:p>
            <a:r>
              <a:rPr lang="en-US" b="1" u="sng" dirty="0"/>
              <a:t>CLOSING OF THE POLLS</a:t>
            </a:r>
          </a:p>
        </p:txBody>
      </p:sp>
      <p:sp>
        <p:nvSpPr>
          <p:cNvPr id="3" name="Content Placeholder 2">
            <a:extLst>
              <a:ext uri="{FF2B5EF4-FFF2-40B4-BE49-F238E27FC236}">
                <a16:creationId xmlns:a16="http://schemas.microsoft.com/office/drawing/2014/main" id="{45B4D0AF-5E9B-F56E-BE2A-00020435DD06}"/>
              </a:ext>
            </a:extLst>
          </p:cNvPr>
          <p:cNvSpPr>
            <a:spLocks noGrp="1"/>
          </p:cNvSpPr>
          <p:nvPr>
            <p:ph idx="1"/>
          </p:nvPr>
        </p:nvSpPr>
        <p:spPr/>
        <p:txBody>
          <a:bodyPr>
            <a:normAutofit/>
          </a:bodyPr>
          <a:lstStyle/>
          <a:p>
            <a:pPr marL="228600" lvl="1" indent="-228600">
              <a:lnSpc>
                <a:spcPct val="100000"/>
              </a:lnSpc>
              <a:spcBef>
                <a:spcPts val="0"/>
              </a:spcBef>
            </a:pPr>
            <a:r>
              <a:rPr lang="en-US" sz="2400" dirty="0">
                <a:solidFill>
                  <a:srgbClr val="002060"/>
                </a:solidFill>
              </a:rPr>
              <a:t>Polls close at 8:00 PM</a:t>
            </a:r>
          </a:p>
          <a:p>
            <a:pPr marL="685800" lvl="2">
              <a:lnSpc>
                <a:spcPct val="100000"/>
              </a:lnSpc>
              <a:spcBef>
                <a:spcPts val="0"/>
              </a:spcBef>
            </a:pPr>
            <a:r>
              <a:rPr lang="en-US" dirty="0">
                <a:solidFill>
                  <a:srgbClr val="002060"/>
                </a:solidFill>
              </a:rPr>
              <a:t>Any person voting or in line to vote when the announcement is made by the Warden MUST BE PERMITTED TO VOTE</a:t>
            </a:r>
          </a:p>
          <a:p>
            <a:pPr marL="0" indent="-342900">
              <a:lnSpc>
                <a:spcPct val="100000"/>
              </a:lnSpc>
              <a:spcBef>
                <a:spcPts val="0"/>
              </a:spcBef>
            </a:pPr>
            <a:endParaRPr lang="en-US" sz="1000" dirty="0">
              <a:solidFill>
                <a:srgbClr val="002060"/>
              </a:solidFill>
            </a:endParaRPr>
          </a:p>
          <a:p>
            <a:pPr marL="228600" lvl="1" indent="-228600">
              <a:lnSpc>
                <a:spcPct val="100000"/>
              </a:lnSpc>
              <a:spcBef>
                <a:spcPts val="0"/>
              </a:spcBef>
            </a:pPr>
            <a:r>
              <a:rPr lang="en-US" sz="2400" dirty="0">
                <a:solidFill>
                  <a:srgbClr val="002060"/>
                </a:solidFill>
              </a:rPr>
              <a:t>A Police Officer should stand in line behind the last voter to indicate no other voters may check-in</a:t>
            </a:r>
          </a:p>
          <a:p>
            <a:pPr marL="0" lvl="1" indent="0" algn="ctr">
              <a:lnSpc>
                <a:spcPct val="100000"/>
              </a:lnSpc>
              <a:spcBef>
                <a:spcPts val="0"/>
              </a:spcBef>
              <a:buNone/>
            </a:pPr>
            <a:r>
              <a:rPr lang="en-US" sz="3200" b="1" dirty="0">
                <a:solidFill>
                  <a:srgbClr val="FF0000"/>
                </a:solidFill>
              </a:rPr>
              <a:t>THE DOORS TO THE POLLING PLACES MUST REMAIN UNLOCKED UNTIL LEAVING FOR THE NIGHT!!!</a:t>
            </a:r>
          </a:p>
          <a:p>
            <a:pPr marL="0" lvl="1" indent="0">
              <a:lnSpc>
                <a:spcPct val="120000"/>
              </a:lnSpc>
              <a:spcBef>
                <a:spcPts val="600"/>
              </a:spcBef>
              <a:buNone/>
            </a:pPr>
            <a:r>
              <a:rPr lang="en-US" sz="2400" b="1" dirty="0">
                <a:solidFill>
                  <a:srgbClr val="002060"/>
                </a:solidFill>
              </a:rPr>
              <a:t>The public is allowed to stay in the precinct to observe the closing.  In addition, candidates or their committees may enter to see the result tapes posted on the wall.  </a:t>
            </a:r>
          </a:p>
          <a:p>
            <a:endParaRPr lang="en-US" dirty="0"/>
          </a:p>
        </p:txBody>
      </p:sp>
    </p:spTree>
    <p:extLst>
      <p:ext uri="{BB962C8B-B14F-4D97-AF65-F5344CB8AC3E}">
        <p14:creationId xmlns:p14="http://schemas.microsoft.com/office/powerpoint/2010/main" val="140647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ABCA-0807-B3D5-BC2F-1DE843E40114}"/>
              </a:ext>
            </a:extLst>
          </p:cNvPr>
          <p:cNvSpPr>
            <a:spLocks noGrp="1"/>
          </p:cNvSpPr>
          <p:nvPr>
            <p:ph type="title"/>
          </p:nvPr>
        </p:nvSpPr>
        <p:spPr/>
        <p:txBody>
          <a:bodyPr/>
          <a:lstStyle/>
          <a:p>
            <a:r>
              <a:rPr lang="en-US" b="1" u="sng" dirty="0"/>
              <a:t>CLOSING OF THE POLLS CONTINUED</a:t>
            </a:r>
          </a:p>
        </p:txBody>
      </p:sp>
      <p:sp>
        <p:nvSpPr>
          <p:cNvPr id="3" name="Content Placeholder 2">
            <a:extLst>
              <a:ext uri="{FF2B5EF4-FFF2-40B4-BE49-F238E27FC236}">
                <a16:creationId xmlns:a16="http://schemas.microsoft.com/office/drawing/2014/main" id="{CB6B735B-DD66-8003-C113-8BE5F3788B0D}"/>
              </a:ext>
            </a:extLst>
          </p:cNvPr>
          <p:cNvSpPr>
            <a:spLocks noGrp="1"/>
          </p:cNvSpPr>
          <p:nvPr>
            <p:ph idx="1"/>
          </p:nvPr>
        </p:nvSpPr>
        <p:spPr/>
        <p:txBody>
          <a:bodyPr>
            <a:normAutofit lnSpcReduction="10000"/>
          </a:bodyPr>
          <a:lstStyle/>
          <a:p>
            <a:pPr marL="0" indent="0" algn="ctr">
              <a:buNone/>
            </a:pPr>
            <a:r>
              <a:rPr lang="en-US" sz="6600" b="1" u="sng" dirty="0"/>
              <a:t>TAKE YOUR TIME!!!</a:t>
            </a:r>
          </a:p>
          <a:p>
            <a:endParaRPr lang="en-US" sz="1800" dirty="0"/>
          </a:p>
          <a:p>
            <a:r>
              <a:rPr lang="en-US" sz="3000" dirty="0">
                <a:solidFill>
                  <a:schemeClr val="tx1">
                    <a:lumMod val="95000"/>
                    <a:lumOff val="5000"/>
                  </a:schemeClr>
                </a:solidFill>
              </a:rPr>
              <a:t>Wait for your Warden and Clerk to assign you a task</a:t>
            </a:r>
          </a:p>
          <a:p>
            <a:pPr lvl="1"/>
            <a:r>
              <a:rPr lang="en-US" sz="3000" dirty="0">
                <a:solidFill>
                  <a:schemeClr val="tx1">
                    <a:lumMod val="95000"/>
                    <a:lumOff val="5000"/>
                  </a:schemeClr>
                </a:solidFill>
              </a:rPr>
              <a:t>Inspectors will count the poll pad slips in sets of 25</a:t>
            </a:r>
          </a:p>
          <a:p>
            <a:pPr lvl="1"/>
            <a:r>
              <a:rPr lang="en-US" sz="3000" dirty="0">
                <a:solidFill>
                  <a:schemeClr val="tx1">
                    <a:lumMod val="95000"/>
                    <a:lumOff val="5000"/>
                  </a:schemeClr>
                </a:solidFill>
              </a:rPr>
              <a:t>Inspectors will count the ballots in sets of 50</a:t>
            </a:r>
          </a:p>
          <a:p>
            <a:pPr lvl="2"/>
            <a:r>
              <a:rPr lang="en-US" sz="2600" i="1" dirty="0"/>
              <a:t>Inspect all ballots for any write-ins or stray marks on ballots, that may need to be further reviewed by the warden and clerk</a:t>
            </a:r>
            <a:endParaRPr lang="en-US" sz="2600" i="1" dirty="0">
              <a:solidFill>
                <a:schemeClr val="tx1">
                  <a:lumMod val="95000"/>
                  <a:lumOff val="5000"/>
                </a:schemeClr>
              </a:solidFill>
            </a:endParaRPr>
          </a:p>
          <a:p>
            <a:pPr lvl="1"/>
            <a:r>
              <a:rPr lang="en-US" sz="3000" dirty="0">
                <a:solidFill>
                  <a:schemeClr val="tx1">
                    <a:lumMod val="95000"/>
                    <a:lumOff val="5000"/>
                  </a:schemeClr>
                </a:solidFill>
              </a:rPr>
              <a:t>Inspectors will assist with placing election equipment in red bin</a:t>
            </a:r>
          </a:p>
          <a:p>
            <a:endParaRPr lang="en-US" sz="3000" dirty="0">
              <a:solidFill>
                <a:schemeClr val="tx1">
                  <a:lumMod val="95000"/>
                  <a:lumOff val="5000"/>
                </a:schemeClr>
              </a:solidFill>
            </a:endParaRPr>
          </a:p>
        </p:txBody>
      </p:sp>
    </p:spTree>
    <p:extLst>
      <p:ext uri="{BB962C8B-B14F-4D97-AF65-F5344CB8AC3E}">
        <p14:creationId xmlns:p14="http://schemas.microsoft.com/office/powerpoint/2010/main" val="386232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ABCA-0807-B3D5-BC2F-1DE843E40114}"/>
              </a:ext>
            </a:extLst>
          </p:cNvPr>
          <p:cNvSpPr>
            <a:spLocks noGrp="1"/>
          </p:cNvSpPr>
          <p:nvPr>
            <p:ph type="title"/>
          </p:nvPr>
        </p:nvSpPr>
        <p:spPr/>
        <p:txBody>
          <a:bodyPr/>
          <a:lstStyle/>
          <a:p>
            <a:r>
              <a:rPr lang="en-US" b="1" u="sng" dirty="0"/>
              <a:t>CLOSING OF THE POLLS CONTINUED</a:t>
            </a:r>
          </a:p>
        </p:txBody>
      </p:sp>
      <p:sp>
        <p:nvSpPr>
          <p:cNvPr id="3" name="Content Placeholder 2">
            <a:extLst>
              <a:ext uri="{FF2B5EF4-FFF2-40B4-BE49-F238E27FC236}">
                <a16:creationId xmlns:a16="http://schemas.microsoft.com/office/drawing/2014/main" id="{CB6B735B-DD66-8003-C113-8BE5F3788B0D}"/>
              </a:ext>
            </a:extLst>
          </p:cNvPr>
          <p:cNvSpPr>
            <a:spLocks noGrp="1"/>
          </p:cNvSpPr>
          <p:nvPr>
            <p:ph idx="1"/>
          </p:nvPr>
        </p:nvSpPr>
        <p:spPr/>
        <p:txBody>
          <a:bodyPr>
            <a:normAutofit/>
          </a:bodyPr>
          <a:lstStyle/>
          <a:p>
            <a:r>
              <a:rPr lang="en-US" sz="3000" dirty="0">
                <a:solidFill>
                  <a:schemeClr val="tx1">
                    <a:lumMod val="95000"/>
                    <a:lumOff val="5000"/>
                  </a:schemeClr>
                </a:solidFill>
              </a:rPr>
              <a:t>Give your final counts to the Clerk, who will complete the Clerk’s Report “End of Night Tally.”</a:t>
            </a:r>
          </a:p>
          <a:p>
            <a:r>
              <a:rPr lang="en-US" sz="3000" dirty="0">
                <a:solidFill>
                  <a:schemeClr val="tx1">
                    <a:lumMod val="95000"/>
                    <a:lumOff val="5000"/>
                  </a:schemeClr>
                </a:solidFill>
              </a:rPr>
              <a:t>You may not leave until your Warden and Clerk give you the okay</a:t>
            </a:r>
          </a:p>
          <a:p>
            <a:pPr lvl="1"/>
            <a:r>
              <a:rPr lang="en-US" sz="3000" dirty="0">
                <a:solidFill>
                  <a:schemeClr val="tx1">
                    <a:lumMod val="95000"/>
                    <a:lumOff val="5000"/>
                  </a:schemeClr>
                </a:solidFill>
              </a:rPr>
              <a:t>There is absolutely no exception to this…you have been made aware of the time commitment in advance</a:t>
            </a:r>
          </a:p>
          <a:p>
            <a:pPr lvl="1"/>
            <a:r>
              <a:rPr lang="en-US" sz="3000" dirty="0">
                <a:solidFill>
                  <a:schemeClr val="tx1">
                    <a:lumMod val="95000"/>
                    <a:lumOff val="5000"/>
                  </a:schemeClr>
                </a:solidFill>
              </a:rPr>
              <a:t>If you leave prior, you will not be asked to return as a poll worker	</a:t>
            </a:r>
          </a:p>
          <a:p>
            <a:endParaRPr lang="en-US" dirty="0"/>
          </a:p>
        </p:txBody>
      </p:sp>
    </p:spTree>
    <p:extLst>
      <p:ext uri="{BB962C8B-B14F-4D97-AF65-F5344CB8AC3E}">
        <p14:creationId xmlns:p14="http://schemas.microsoft.com/office/powerpoint/2010/main" val="27892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E81A-0EEE-6DB3-9B9F-A313C8A83F50}"/>
              </a:ext>
            </a:extLst>
          </p:cNvPr>
          <p:cNvSpPr>
            <a:spLocks noGrp="1"/>
          </p:cNvSpPr>
          <p:nvPr>
            <p:ph type="title"/>
          </p:nvPr>
        </p:nvSpPr>
        <p:spPr/>
        <p:txBody>
          <a:bodyPr/>
          <a:lstStyle/>
          <a:p>
            <a:r>
              <a:rPr lang="en-US" b="1" u="sng" dirty="0"/>
              <a:t>RESPECT FOR VOTERS</a:t>
            </a:r>
          </a:p>
        </p:txBody>
      </p:sp>
      <p:sp>
        <p:nvSpPr>
          <p:cNvPr id="3" name="Content Placeholder 2">
            <a:extLst>
              <a:ext uri="{FF2B5EF4-FFF2-40B4-BE49-F238E27FC236}">
                <a16:creationId xmlns:a16="http://schemas.microsoft.com/office/drawing/2014/main" id="{66DABA1B-398C-CD07-986B-23BC3A801368}"/>
              </a:ext>
            </a:extLst>
          </p:cNvPr>
          <p:cNvSpPr>
            <a:spLocks noGrp="1"/>
          </p:cNvSpPr>
          <p:nvPr>
            <p:ph idx="1"/>
          </p:nvPr>
        </p:nvSpPr>
        <p:spPr/>
        <p:txBody>
          <a:bodyPr>
            <a:normAutofit fontScale="92500" lnSpcReduction="10000"/>
          </a:bodyPr>
          <a:lstStyle/>
          <a:p>
            <a:pPr marL="0" indent="0">
              <a:buNone/>
            </a:pPr>
            <a:r>
              <a:rPr lang="en-US" dirty="0"/>
              <a:t>ALL UNITED STATES CITIZENS, REGARDLESS OF THEIR PROFICIENCY IN ENGLISH, HAVE THE RIGHT TO VOTE. </a:t>
            </a:r>
          </a:p>
          <a:p>
            <a:pPr marL="0" indent="0">
              <a:buNone/>
            </a:pPr>
            <a:endParaRPr lang="en-US" b="1" dirty="0"/>
          </a:p>
          <a:p>
            <a:pPr marL="0" indent="0">
              <a:buNone/>
            </a:pPr>
            <a:r>
              <a:rPr lang="en-US" b="1" dirty="0"/>
              <a:t>It is important that Poll Workers treat all Voters with respect, courtesy and customer service.  </a:t>
            </a:r>
          </a:p>
          <a:p>
            <a:pPr marL="0" indent="0">
              <a:buNone/>
            </a:pPr>
            <a:endParaRPr lang="en-US" sz="900" b="1" dirty="0"/>
          </a:p>
          <a:p>
            <a:pPr marL="0" indent="0">
              <a:lnSpc>
                <a:spcPct val="110000"/>
              </a:lnSpc>
              <a:spcBef>
                <a:spcPts val="600"/>
              </a:spcBef>
              <a:buNone/>
            </a:pPr>
            <a:r>
              <a:rPr lang="en-US" b="1" dirty="0"/>
              <a:t>Voters with Disabilities - </a:t>
            </a:r>
            <a:r>
              <a:rPr lang="en-US" dirty="0"/>
              <a:t>Use of Handicap Booth; Use of </a:t>
            </a:r>
            <a:r>
              <a:rPr lang="en-US" dirty="0" err="1"/>
              <a:t>Automark</a:t>
            </a:r>
            <a:r>
              <a:rPr lang="en-US" dirty="0"/>
              <a:t> Machine</a:t>
            </a:r>
          </a:p>
          <a:p>
            <a:pPr marL="0" indent="0">
              <a:lnSpc>
                <a:spcPct val="110000"/>
              </a:lnSpc>
              <a:spcBef>
                <a:spcPts val="600"/>
              </a:spcBef>
              <a:buNone/>
            </a:pPr>
            <a:r>
              <a:rPr lang="en-US" b="1" dirty="0"/>
              <a:t>Children in Voting Booths - </a:t>
            </a:r>
            <a:r>
              <a:rPr lang="en-US" dirty="0"/>
              <a:t>Parents may bring their child into the voting booth with them.  </a:t>
            </a:r>
          </a:p>
          <a:p>
            <a:pPr marL="0" lvl="1" indent="0">
              <a:lnSpc>
                <a:spcPct val="110000"/>
              </a:lnSpc>
              <a:spcBef>
                <a:spcPts val="600"/>
              </a:spcBef>
              <a:buNone/>
            </a:pPr>
            <a:r>
              <a:rPr lang="en-US" sz="2400" b="1" dirty="0"/>
              <a:t>Family Members in Voting Booths -</a:t>
            </a:r>
            <a:r>
              <a:rPr lang="en-US" sz="2400" dirty="0"/>
              <a:t>Voters needing family members’ assistance may bring a family member into the voting booth.   </a:t>
            </a:r>
          </a:p>
          <a:p>
            <a:endParaRPr lang="en-US" dirty="0"/>
          </a:p>
        </p:txBody>
      </p:sp>
    </p:spTree>
    <p:extLst>
      <p:ext uri="{BB962C8B-B14F-4D97-AF65-F5344CB8AC3E}">
        <p14:creationId xmlns:p14="http://schemas.microsoft.com/office/powerpoint/2010/main" val="193105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6EA4-5884-A315-2565-0DBE174250AA}"/>
              </a:ext>
            </a:extLst>
          </p:cNvPr>
          <p:cNvSpPr>
            <a:spLocks noGrp="1"/>
          </p:cNvSpPr>
          <p:nvPr>
            <p:ph type="title"/>
          </p:nvPr>
        </p:nvSpPr>
        <p:spPr/>
        <p:txBody>
          <a:bodyPr/>
          <a:lstStyle/>
          <a:p>
            <a:r>
              <a:rPr lang="en-US" b="1" u="sng" dirty="0"/>
              <a:t>PERSONAL POLITICS</a:t>
            </a:r>
          </a:p>
        </p:txBody>
      </p:sp>
      <p:sp>
        <p:nvSpPr>
          <p:cNvPr id="3" name="Content Placeholder 2">
            <a:extLst>
              <a:ext uri="{FF2B5EF4-FFF2-40B4-BE49-F238E27FC236}">
                <a16:creationId xmlns:a16="http://schemas.microsoft.com/office/drawing/2014/main" id="{D6B3F159-2EBC-3023-0C87-6FD3752C71EF}"/>
              </a:ext>
            </a:extLst>
          </p:cNvPr>
          <p:cNvSpPr>
            <a:spLocks noGrp="1"/>
          </p:cNvSpPr>
          <p:nvPr>
            <p:ph idx="1"/>
          </p:nvPr>
        </p:nvSpPr>
        <p:spPr/>
        <p:txBody>
          <a:bodyPr/>
          <a:lstStyle/>
          <a:p>
            <a:r>
              <a:rPr lang="en-US" dirty="0"/>
              <a:t>Leave your politics at the door!</a:t>
            </a:r>
          </a:p>
          <a:p>
            <a:endParaRPr lang="en-US" dirty="0"/>
          </a:p>
          <a:p>
            <a:r>
              <a:rPr lang="en-US" dirty="0"/>
              <a:t>We are here to serve ALL voters regardless of how they vote or who they vote for</a:t>
            </a:r>
          </a:p>
          <a:p>
            <a:endParaRPr lang="en-US" dirty="0"/>
          </a:p>
          <a:p>
            <a:r>
              <a:rPr lang="en-US" dirty="0"/>
              <a:t>You are a representative of the City of Haverhill, and your behavior reflects on the City</a:t>
            </a:r>
          </a:p>
        </p:txBody>
      </p:sp>
    </p:spTree>
    <p:extLst>
      <p:ext uri="{BB962C8B-B14F-4D97-AF65-F5344CB8AC3E}">
        <p14:creationId xmlns:p14="http://schemas.microsoft.com/office/powerpoint/2010/main" val="334495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ED77-2A30-C7CB-095E-4F69F978D894}"/>
              </a:ext>
            </a:extLst>
          </p:cNvPr>
          <p:cNvSpPr>
            <a:spLocks noGrp="1"/>
          </p:cNvSpPr>
          <p:nvPr>
            <p:ph type="title"/>
          </p:nvPr>
        </p:nvSpPr>
        <p:spPr>
          <a:xfrm>
            <a:off x="6417733" y="490537"/>
            <a:ext cx="5291663" cy="1628775"/>
          </a:xfrm>
        </p:spPr>
        <p:txBody>
          <a:bodyPr anchor="b">
            <a:normAutofit/>
          </a:bodyPr>
          <a:lstStyle/>
          <a:p>
            <a:r>
              <a:rPr lang="en-US" sz="4000" b="1" u="sng"/>
              <a:t>Mark your calendars</a:t>
            </a:r>
          </a:p>
        </p:txBody>
      </p:sp>
      <p:pic>
        <p:nvPicPr>
          <p:cNvPr id="4" name="Picture 3" descr="Top view of a calendar with a red pen on top">
            <a:extLst>
              <a:ext uri="{FF2B5EF4-FFF2-40B4-BE49-F238E27FC236}">
                <a16:creationId xmlns:a16="http://schemas.microsoft.com/office/drawing/2014/main" id="{0C864085-A099-1DEC-7094-AD8133AC6AE7}"/>
              </a:ext>
            </a:extLst>
          </p:cNvPr>
          <p:cNvPicPr>
            <a:picLocks noChangeAspect="1"/>
          </p:cNvPicPr>
          <p:nvPr/>
        </p:nvPicPr>
        <p:blipFill rotWithShape="1">
          <a:blip r:embed="rId2">
            <a:extLst>
              <a:ext uri="{28A0092B-C50C-407E-A947-70E740481C1C}">
                <a14:useLocalDpi xmlns:a14="http://schemas.microsoft.com/office/drawing/2010/main" val="0"/>
              </a:ext>
            </a:extLst>
          </a:blip>
          <a:srcRect l="4154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91ED7225-D4F2-4FD9-FFB7-6DA66FDDD76B}"/>
              </a:ext>
            </a:extLst>
          </p:cNvPr>
          <p:cNvSpPr>
            <a:spLocks noGrp="1"/>
          </p:cNvSpPr>
          <p:nvPr>
            <p:ph idx="1"/>
          </p:nvPr>
        </p:nvSpPr>
        <p:spPr>
          <a:xfrm>
            <a:off x="6417734" y="2614612"/>
            <a:ext cx="5291663" cy="3752849"/>
          </a:xfrm>
        </p:spPr>
        <p:txBody>
          <a:bodyPr>
            <a:normAutofit/>
          </a:bodyPr>
          <a:lstStyle/>
          <a:p>
            <a:pPr>
              <a:buClr>
                <a:srgbClr val="CF0833"/>
              </a:buClr>
            </a:pPr>
            <a:r>
              <a:rPr lang="en-US" sz="1800" dirty="0"/>
              <a:t>State/Presidential Election – November 5, 202</a:t>
            </a:r>
          </a:p>
          <a:p>
            <a:pPr lvl="1">
              <a:buClr>
                <a:srgbClr val="CF0833"/>
              </a:buClr>
            </a:pPr>
            <a:r>
              <a:rPr lang="en-US" sz="1400" dirty="0"/>
              <a:t>Report at 6 AM</a:t>
            </a:r>
          </a:p>
          <a:p>
            <a:pPr lvl="1">
              <a:buClr>
                <a:srgbClr val="CF0833"/>
              </a:buClr>
            </a:pPr>
            <a:r>
              <a:rPr lang="en-US" sz="1400" dirty="0"/>
              <a:t>Turn your clocks back!!!!		</a:t>
            </a:r>
          </a:p>
          <a:p>
            <a:pPr>
              <a:buClr>
                <a:srgbClr val="CF0833"/>
              </a:buClr>
            </a:pPr>
            <a:endParaRPr lang="en-US" sz="1800" dirty="0"/>
          </a:p>
        </p:txBody>
      </p:sp>
    </p:spTree>
    <p:extLst>
      <p:ext uri="{BB962C8B-B14F-4D97-AF65-F5344CB8AC3E}">
        <p14:creationId xmlns:p14="http://schemas.microsoft.com/office/powerpoint/2010/main" val="264384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484D-1BDC-2235-5988-0F31711BBDE3}"/>
              </a:ext>
            </a:extLst>
          </p:cNvPr>
          <p:cNvSpPr>
            <a:spLocks noGrp="1"/>
          </p:cNvSpPr>
          <p:nvPr>
            <p:ph type="title"/>
          </p:nvPr>
        </p:nvSpPr>
        <p:spPr/>
        <p:txBody>
          <a:bodyPr/>
          <a:lstStyle/>
          <a:p>
            <a:r>
              <a:rPr lang="en-US" b="1" u="sng" dirty="0"/>
              <a:t>POLITICAL DISCUSSIONS</a:t>
            </a:r>
          </a:p>
        </p:txBody>
      </p:sp>
      <p:sp>
        <p:nvSpPr>
          <p:cNvPr id="3" name="Content Placeholder 2">
            <a:extLst>
              <a:ext uri="{FF2B5EF4-FFF2-40B4-BE49-F238E27FC236}">
                <a16:creationId xmlns:a16="http://schemas.microsoft.com/office/drawing/2014/main" id="{60019145-3AF8-0D93-6271-AE6678461BAC}"/>
              </a:ext>
            </a:extLst>
          </p:cNvPr>
          <p:cNvSpPr>
            <a:spLocks noGrp="1"/>
          </p:cNvSpPr>
          <p:nvPr>
            <p:ph idx="1"/>
          </p:nvPr>
        </p:nvSpPr>
        <p:spPr/>
        <p:txBody>
          <a:bodyPr vert="horz" lIns="91440" tIns="45720" rIns="91440" bIns="45720" rtlCol="0" anchor="t">
            <a:normAutofit fontScale="92500"/>
          </a:bodyPr>
          <a:lstStyle/>
          <a:p>
            <a:r>
              <a:rPr lang="en-US" dirty="0"/>
              <a:t>There are to be </a:t>
            </a:r>
            <a:r>
              <a:rPr lang="en-US" b="1" dirty="0"/>
              <a:t>ABSOLUTELY NO </a:t>
            </a:r>
            <a:r>
              <a:rPr lang="en-US" dirty="0"/>
              <a:t>political discussions </a:t>
            </a:r>
            <a:r>
              <a:rPr lang="en-US" b="1" i="1" dirty="0"/>
              <a:t>under any circumstances</a:t>
            </a:r>
          </a:p>
          <a:p>
            <a:pPr lvl="1"/>
            <a:r>
              <a:rPr lang="en-US" dirty="0"/>
              <a:t>Do not wear any sort of political attire</a:t>
            </a:r>
          </a:p>
          <a:p>
            <a:pPr lvl="1"/>
            <a:endParaRPr lang="en-US" dirty="0"/>
          </a:p>
          <a:p>
            <a:r>
              <a:rPr lang="en-US" dirty="0"/>
              <a:t>This goes for both you and the voter…</a:t>
            </a:r>
          </a:p>
          <a:p>
            <a:pPr lvl="1"/>
            <a:r>
              <a:rPr lang="en-US" dirty="0"/>
              <a:t>If the voter is discussing politics, you must ask them to take their discussion outside</a:t>
            </a:r>
          </a:p>
          <a:p>
            <a:pPr lvl="1"/>
            <a:r>
              <a:rPr lang="en-US" dirty="0"/>
              <a:t>If the voter is wearing political attire (someone on the ballot), you must ask them to leave and return without that article of clothing on</a:t>
            </a:r>
          </a:p>
          <a:p>
            <a:pPr lvl="2"/>
            <a:r>
              <a:rPr lang="en-US" dirty="0"/>
              <a:t>I.E. No Trump and Biden gear	</a:t>
            </a:r>
          </a:p>
          <a:p>
            <a:r>
              <a:rPr lang="en-US" dirty="0"/>
              <a:t>If the voter causes an issue, get your Warden and the Police Officer assigned to your precinct	</a:t>
            </a:r>
          </a:p>
          <a:p>
            <a:pPr lvl="1"/>
            <a:endParaRPr lang="en-US" dirty="0"/>
          </a:p>
          <a:p>
            <a:pPr lvl="1"/>
            <a:endParaRPr lang="en-US" dirty="0"/>
          </a:p>
        </p:txBody>
      </p:sp>
    </p:spTree>
    <p:extLst>
      <p:ext uri="{BB962C8B-B14F-4D97-AF65-F5344CB8AC3E}">
        <p14:creationId xmlns:p14="http://schemas.microsoft.com/office/powerpoint/2010/main" val="3477880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D32-8200-45CB-6C1E-50F3C2DE6C06}"/>
              </a:ext>
            </a:extLst>
          </p:cNvPr>
          <p:cNvSpPr>
            <a:spLocks noGrp="1"/>
          </p:cNvSpPr>
          <p:nvPr>
            <p:ph type="title"/>
          </p:nvPr>
        </p:nvSpPr>
        <p:spPr/>
        <p:txBody>
          <a:bodyPr/>
          <a:lstStyle/>
          <a:p>
            <a:r>
              <a:rPr lang="en-US" b="1" u="sng" dirty="0"/>
              <a:t>EXPECTATIONS</a:t>
            </a:r>
          </a:p>
        </p:txBody>
      </p:sp>
      <p:sp>
        <p:nvSpPr>
          <p:cNvPr id="3" name="Content Placeholder 2">
            <a:extLst>
              <a:ext uri="{FF2B5EF4-FFF2-40B4-BE49-F238E27FC236}">
                <a16:creationId xmlns:a16="http://schemas.microsoft.com/office/drawing/2014/main" id="{67B5F85A-CD9D-701E-04A2-D5E383E6BF8F}"/>
              </a:ext>
            </a:extLst>
          </p:cNvPr>
          <p:cNvSpPr>
            <a:spLocks noGrp="1"/>
          </p:cNvSpPr>
          <p:nvPr>
            <p:ph idx="1"/>
          </p:nvPr>
        </p:nvSpPr>
        <p:spPr/>
        <p:txBody>
          <a:bodyPr>
            <a:normAutofit fontScale="77500" lnSpcReduction="20000"/>
          </a:bodyPr>
          <a:lstStyle/>
          <a:p>
            <a:r>
              <a:rPr lang="en-US" sz="2800" dirty="0"/>
              <a:t>The parking spots closest to the entrance MUST BE RESERVED FOR VOTERS.  If you need a handicap spot, please remember that your car will be parked all day, and voters needing handicap spots throughout the day will not have access to it. Please use the spots as close as possible to the handicap spaces.    </a:t>
            </a:r>
          </a:p>
          <a:p>
            <a:r>
              <a:rPr lang="en-US" sz="2800" dirty="0"/>
              <a:t>All workers should be on the lookout for voters who need assistance in the Precinct. </a:t>
            </a:r>
          </a:p>
          <a:p>
            <a:r>
              <a:rPr lang="en-US" sz="2800" dirty="0"/>
              <a:t>Do not leave your post without checking with the Warden</a:t>
            </a:r>
          </a:p>
          <a:p>
            <a:r>
              <a:rPr lang="en-US" sz="2800" dirty="0"/>
              <a:t>Dress in layers as requests for heat/air conditioning cannot be made to please everyone. </a:t>
            </a:r>
          </a:p>
          <a:p>
            <a:r>
              <a:rPr lang="en-US" sz="2800" dirty="0"/>
              <a:t>Be flexible.  You may be asked to work in a different capacity than you are used to.</a:t>
            </a:r>
          </a:p>
          <a:p>
            <a:r>
              <a:rPr lang="en-US" sz="2800" dirty="0"/>
              <a:t>Keep your cell phone on vibrate/silent.  Keep texting and social media to a minimum.</a:t>
            </a:r>
          </a:p>
          <a:p>
            <a:r>
              <a:rPr lang="en-US" sz="2800" b="1" dirty="0"/>
              <a:t>All Election Workers must stay in the Precinct until the votes have been counted and everything is balanced.</a:t>
            </a:r>
          </a:p>
          <a:p>
            <a:endParaRPr lang="en-US" dirty="0"/>
          </a:p>
        </p:txBody>
      </p:sp>
    </p:spTree>
    <p:extLst>
      <p:ext uri="{BB962C8B-B14F-4D97-AF65-F5344CB8AC3E}">
        <p14:creationId xmlns:p14="http://schemas.microsoft.com/office/powerpoint/2010/main" val="341273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42CE-DFB0-F149-D71C-CF954605714D}"/>
              </a:ext>
            </a:extLst>
          </p:cNvPr>
          <p:cNvSpPr>
            <a:spLocks noGrp="1"/>
          </p:cNvSpPr>
          <p:nvPr>
            <p:ph type="title"/>
          </p:nvPr>
        </p:nvSpPr>
        <p:spPr/>
        <p:txBody>
          <a:bodyPr/>
          <a:lstStyle/>
          <a:p>
            <a:r>
              <a:rPr lang="en-US" b="1" u="sng" dirty="0"/>
              <a:t>LUNCH BREAK AND PAY</a:t>
            </a:r>
          </a:p>
        </p:txBody>
      </p:sp>
      <p:sp>
        <p:nvSpPr>
          <p:cNvPr id="3" name="Content Placeholder 2">
            <a:extLst>
              <a:ext uri="{FF2B5EF4-FFF2-40B4-BE49-F238E27FC236}">
                <a16:creationId xmlns:a16="http://schemas.microsoft.com/office/drawing/2014/main" id="{5D99D2BA-0206-71C5-4BE6-E4E22520D2BE}"/>
              </a:ext>
            </a:extLst>
          </p:cNvPr>
          <p:cNvSpPr>
            <a:spLocks noGrp="1"/>
          </p:cNvSpPr>
          <p:nvPr>
            <p:ph idx="1"/>
          </p:nvPr>
        </p:nvSpPr>
        <p:spPr/>
        <p:txBody>
          <a:bodyPr vert="horz" lIns="91440" tIns="45720" rIns="91440" bIns="45720" rtlCol="0" anchor="t">
            <a:normAutofit lnSpcReduction="10000"/>
          </a:bodyPr>
          <a:lstStyle/>
          <a:p>
            <a:r>
              <a:rPr lang="en-US" dirty="0"/>
              <a:t>All poll workers are allotted a two-hour lunch break</a:t>
            </a:r>
          </a:p>
          <a:p>
            <a:pPr lvl="1"/>
            <a:r>
              <a:rPr lang="en-US" dirty="0"/>
              <a:t>Morning of election your Warden and Clerk will arrange lunch schedule with you and your fellow Inspectors</a:t>
            </a:r>
          </a:p>
          <a:p>
            <a:pPr lvl="1"/>
            <a:r>
              <a:rPr lang="en-US" dirty="0"/>
              <a:t>You must take your lunch break no later than 3 PM</a:t>
            </a:r>
            <a:endParaRPr lang="en-US" dirty="0">
              <a:cs typeface="Calibri"/>
            </a:endParaRPr>
          </a:p>
          <a:p>
            <a:pPr lvl="2"/>
            <a:r>
              <a:rPr lang="en-US" dirty="0"/>
              <a:t>All workers should be back from break by 5 PM</a:t>
            </a:r>
            <a:endParaRPr lang="en-US" dirty="0">
              <a:cs typeface="Calibri"/>
            </a:endParaRPr>
          </a:p>
          <a:p>
            <a:pPr lvl="1"/>
            <a:endParaRPr lang="en-US" dirty="0"/>
          </a:p>
          <a:p>
            <a:r>
              <a:rPr lang="en-US" dirty="0"/>
              <a:t>You will be paid $245 for the day – Full day inspectors</a:t>
            </a:r>
          </a:p>
          <a:p>
            <a:pPr lvl="1"/>
            <a:r>
              <a:rPr lang="en-US" dirty="0"/>
              <a:t>Checks will be issued two weeks after the election on Thursday November 21</a:t>
            </a:r>
            <a:r>
              <a:rPr lang="en-US" baseline="30000" dirty="0"/>
              <a:t>st</a:t>
            </a:r>
            <a:r>
              <a:rPr lang="en-US" dirty="0"/>
              <a:t> </a:t>
            </a:r>
            <a:endParaRPr lang="en-US" dirty="0">
              <a:cs typeface="Calibri"/>
            </a:endParaRPr>
          </a:p>
          <a:p>
            <a:pPr lvl="1"/>
            <a:r>
              <a:rPr lang="en-US" dirty="0"/>
              <a:t>If you are a new poll worker this election, you must complete a W9 form before being paid</a:t>
            </a:r>
          </a:p>
          <a:p>
            <a:pPr lvl="2"/>
            <a:r>
              <a:rPr lang="en-US" dirty="0"/>
              <a:t>If you have not yet filled one out, please approach me after training</a:t>
            </a:r>
          </a:p>
        </p:txBody>
      </p:sp>
    </p:spTree>
    <p:extLst>
      <p:ext uri="{BB962C8B-B14F-4D97-AF65-F5344CB8AC3E}">
        <p14:creationId xmlns:p14="http://schemas.microsoft.com/office/powerpoint/2010/main" val="361385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Voting | New York Civil Liberties Union | ACLU of New York">
            <a:extLst>
              <a:ext uri="{FF2B5EF4-FFF2-40B4-BE49-F238E27FC236}">
                <a16:creationId xmlns:a16="http://schemas.microsoft.com/office/drawing/2014/main" id="{3555E1E1-C3E9-E967-F4C4-117A476553F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7105" r="7665" b="1"/>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1" name="Freeform: Shape 103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40" name="Freeform: Shape 103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793D349-3C5A-6B9B-7D61-DD3B6D7F5D2D}"/>
              </a:ext>
            </a:extLst>
          </p:cNvPr>
          <p:cNvSpPr>
            <a:spLocks noGrp="1"/>
          </p:cNvSpPr>
          <p:nvPr>
            <p:ph type="title"/>
          </p:nvPr>
        </p:nvSpPr>
        <p:spPr>
          <a:xfrm>
            <a:off x="6801436" y="1396289"/>
            <a:ext cx="4819952" cy="1325563"/>
          </a:xfrm>
        </p:spPr>
        <p:txBody>
          <a:bodyPr vert="horz" lIns="91440" tIns="45720" rIns="91440" bIns="45720" rtlCol="0" anchor="ctr">
            <a:normAutofit/>
          </a:bodyPr>
          <a:lstStyle/>
          <a:p>
            <a:r>
              <a:rPr lang="en-US" b="1" u="sng"/>
              <a:t>Make a Plan to Vote	</a:t>
            </a:r>
          </a:p>
        </p:txBody>
      </p:sp>
      <p:sp>
        <p:nvSpPr>
          <p:cNvPr id="3" name="Content Placeholder 2">
            <a:extLst>
              <a:ext uri="{FF2B5EF4-FFF2-40B4-BE49-F238E27FC236}">
                <a16:creationId xmlns:a16="http://schemas.microsoft.com/office/drawing/2014/main" id="{88570049-6C7A-D7D1-A6D7-7EB913B305A2}"/>
              </a:ext>
            </a:extLst>
          </p:cNvPr>
          <p:cNvSpPr>
            <a:spLocks noGrp="1"/>
          </p:cNvSpPr>
          <p:nvPr>
            <p:ph sz="half" idx="1"/>
          </p:nvPr>
        </p:nvSpPr>
        <p:spPr>
          <a:xfrm>
            <a:off x="6801435" y="2871982"/>
            <a:ext cx="4819951" cy="3181684"/>
          </a:xfrm>
        </p:spPr>
        <p:txBody>
          <a:bodyPr vert="horz" lIns="91440" tIns="45720" rIns="91440" bIns="45720" rtlCol="0" anchor="t">
            <a:normAutofit/>
          </a:bodyPr>
          <a:lstStyle/>
          <a:p>
            <a:r>
              <a:rPr lang="en-US" sz="1800" dirty="0"/>
              <a:t>Vote on Election Day if you work at your precinct or vote on lunch break</a:t>
            </a:r>
          </a:p>
          <a:p>
            <a:r>
              <a:rPr lang="en-US" sz="1800" dirty="0"/>
              <a:t>Early Voting</a:t>
            </a:r>
          </a:p>
          <a:p>
            <a:r>
              <a:rPr lang="en-US" sz="1800" dirty="0"/>
              <a:t>Vote by Mail</a:t>
            </a:r>
          </a:p>
        </p:txBody>
      </p:sp>
    </p:spTree>
    <p:extLst>
      <p:ext uri="{BB962C8B-B14F-4D97-AF65-F5344CB8AC3E}">
        <p14:creationId xmlns:p14="http://schemas.microsoft.com/office/powerpoint/2010/main" val="411407329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300E8-7B20-8F40-6A59-F266079DF474}"/>
              </a:ext>
            </a:extLst>
          </p:cNvPr>
          <p:cNvSpPr>
            <a:spLocks noGrp="1"/>
          </p:cNvSpPr>
          <p:nvPr>
            <p:ph type="title"/>
          </p:nvPr>
        </p:nvSpPr>
        <p:spPr/>
        <p:txBody>
          <a:bodyPr/>
          <a:lstStyle/>
          <a:p>
            <a:pPr algn="ctr"/>
            <a:r>
              <a:rPr lang="en-US" sz="6000" b="1" dirty="0"/>
              <a:t>QUESTIONS?</a:t>
            </a:r>
            <a:br>
              <a:rPr lang="en-US" sz="6000" b="1" dirty="0"/>
            </a:br>
            <a:endParaRPr lang="en-US" dirty="0"/>
          </a:p>
        </p:txBody>
      </p:sp>
      <p:sp>
        <p:nvSpPr>
          <p:cNvPr id="3" name="Content Placeholder 2">
            <a:extLst>
              <a:ext uri="{FF2B5EF4-FFF2-40B4-BE49-F238E27FC236}">
                <a16:creationId xmlns:a16="http://schemas.microsoft.com/office/drawing/2014/main" id="{CDF1467E-57F0-DD0E-A112-4F3807CC7862}"/>
              </a:ext>
            </a:extLst>
          </p:cNvPr>
          <p:cNvSpPr>
            <a:spLocks noGrp="1"/>
          </p:cNvSpPr>
          <p:nvPr>
            <p:ph type="body" idx="1"/>
          </p:nvPr>
        </p:nvSpPr>
        <p:spPr/>
        <p:txBody>
          <a:bodyPr>
            <a:normAutofit/>
          </a:bodyPr>
          <a:lstStyle/>
          <a:p>
            <a:pPr marL="0" indent="0" algn="ctr">
              <a:buNone/>
            </a:pPr>
            <a:endParaRPr lang="en-US" sz="5400" b="1" dirty="0"/>
          </a:p>
        </p:txBody>
      </p:sp>
    </p:spTree>
    <p:extLst>
      <p:ext uri="{BB962C8B-B14F-4D97-AF65-F5344CB8AC3E}">
        <p14:creationId xmlns:p14="http://schemas.microsoft.com/office/powerpoint/2010/main" val="403533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A07F6-69DB-75AE-B026-92FE92AB8243}"/>
              </a:ext>
            </a:extLst>
          </p:cNvPr>
          <p:cNvSpPr>
            <a:spLocks noGrp="1"/>
          </p:cNvSpPr>
          <p:nvPr>
            <p:ph type="title"/>
          </p:nvPr>
        </p:nvSpPr>
        <p:spPr>
          <a:xfrm>
            <a:off x="640080" y="325369"/>
            <a:ext cx="4368602" cy="1956841"/>
          </a:xfrm>
        </p:spPr>
        <p:txBody>
          <a:bodyPr anchor="b">
            <a:normAutofit/>
          </a:bodyPr>
          <a:lstStyle/>
          <a:p>
            <a:r>
              <a:rPr lang="en-US" sz="5000" b="1" u="sng"/>
              <a:t>What will the ballot look like? </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60F530-0F34-CE0E-00CD-EA5FED858EA5}"/>
              </a:ext>
            </a:extLst>
          </p:cNvPr>
          <p:cNvSpPr>
            <a:spLocks noGrp="1"/>
          </p:cNvSpPr>
          <p:nvPr>
            <p:ph idx="1"/>
          </p:nvPr>
        </p:nvSpPr>
        <p:spPr>
          <a:xfrm>
            <a:off x="640080" y="2872899"/>
            <a:ext cx="4243589" cy="3320668"/>
          </a:xfrm>
        </p:spPr>
        <p:txBody>
          <a:bodyPr>
            <a:normAutofit/>
          </a:bodyPr>
          <a:lstStyle/>
          <a:p>
            <a:r>
              <a:rPr lang="en-US" sz="2200" dirty="0"/>
              <a:t>Locations with sub-precincts will have 2 ballot styles</a:t>
            </a:r>
          </a:p>
          <a:p>
            <a:r>
              <a:rPr lang="en-US" sz="2200" dirty="0"/>
              <a:t>Two-sided	</a:t>
            </a:r>
          </a:p>
          <a:p>
            <a:pPr marL="457200" lvl="1" indent="0">
              <a:buNone/>
            </a:pPr>
            <a:endParaRPr lang="en-US" sz="2200" dirty="0"/>
          </a:p>
        </p:txBody>
      </p:sp>
      <p:pic>
        <p:nvPicPr>
          <p:cNvPr id="6" name="Picture 5" descr="A picture containing chart&#10;&#10;Description automatically generated">
            <a:extLst>
              <a:ext uri="{FF2B5EF4-FFF2-40B4-BE49-F238E27FC236}">
                <a16:creationId xmlns:a16="http://schemas.microsoft.com/office/drawing/2014/main" id="{D8305B69-B741-0B03-8B6B-E0BF9E2F01DF}"/>
              </a:ext>
            </a:extLst>
          </p:cNvPr>
          <p:cNvPicPr>
            <a:picLocks noChangeAspect="1"/>
          </p:cNvPicPr>
          <p:nvPr/>
        </p:nvPicPr>
        <p:blipFill>
          <a:blip r:embed="rId2">
            <a:extLst>
              <a:ext uri="{28A0092B-C50C-407E-A947-70E740481C1C}">
                <a14:useLocalDpi xmlns:a14="http://schemas.microsoft.com/office/drawing/2010/main" val="0"/>
              </a:ext>
            </a:extLst>
          </a:blip>
          <a:srcRect r="2" b="165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7068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DD96-B790-7798-1415-AD99B42584E9}"/>
              </a:ext>
            </a:extLst>
          </p:cNvPr>
          <p:cNvSpPr>
            <a:spLocks noGrp="1"/>
          </p:cNvSpPr>
          <p:nvPr>
            <p:ph type="title"/>
          </p:nvPr>
        </p:nvSpPr>
        <p:spPr/>
        <p:txBody>
          <a:bodyPr/>
          <a:lstStyle/>
          <a:p>
            <a:r>
              <a:rPr lang="en-US" b="1" u="sng" dirty="0"/>
              <a:t>OPENING OF THE POLLS</a:t>
            </a:r>
          </a:p>
        </p:txBody>
      </p:sp>
      <p:sp>
        <p:nvSpPr>
          <p:cNvPr id="3" name="Content Placeholder 2">
            <a:extLst>
              <a:ext uri="{FF2B5EF4-FFF2-40B4-BE49-F238E27FC236}">
                <a16:creationId xmlns:a16="http://schemas.microsoft.com/office/drawing/2014/main" id="{58ED5239-B439-4713-2FE4-69EF7478ED3D}"/>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cs typeface="Calibri"/>
              </a:rPr>
              <a:t>Please report to your assigned precinct at 6 AM</a:t>
            </a:r>
            <a:endParaRPr lang="en-US" dirty="0"/>
          </a:p>
          <a:p>
            <a:pPr marL="0" indent="0">
              <a:buNone/>
            </a:pPr>
            <a:endParaRPr lang="en-US" dirty="0"/>
          </a:p>
          <a:p>
            <a:pPr marL="0" indent="0">
              <a:buNone/>
            </a:pPr>
            <a:r>
              <a:rPr lang="en-US" sz="2800" dirty="0"/>
              <a:t>Pre-election Team Meeting conducted by Warden</a:t>
            </a:r>
            <a:r>
              <a:rPr lang="en-US" dirty="0"/>
              <a:t> </a:t>
            </a:r>
            <a:endParaRPr lang="en-US" dirty="0">
              <a:cs typeface="Calibri"/>
            </a:endParaRPr>
          </a:p>
          <a:p>
            <a:pPr>
              <a:spcBef>
                <a:spcPts val="1200"/>
              </a:spcBef>
            </a:pPr>
            <a:r>
              <a:rPr lang="en-US" sz="2800" dirty="0"/>
              <a:t>Post specimen ballots,</a:t>
            </a:r>
            <a:r>
              <a:rPr lang="en-US" dirty="0"/>
              <a:t> </a:t>
            </a:r>
            <a:r>
              <a:rPr lang="en-US" sz="2800" dirty="0"/>
              <a:t>Voter Bill of Rights and precinct map. Ensure that access to them is not blocked.</a:t>
            </a:r>
            <a:endParaRPr lang="en-US" sz="2800" dirty="0">
              <a:cs typeface="Calibri"/>
            </a:endParaRPr>
          </a:p>
          <a:p>
            <a:pPr>
              <a:spcBef>
                <a:spcPts val="1200"/>
              </a:spcBef>
            </a:pPr>
            <a:r>
              <a:rPr lang="en-US" sz="2800" dirty="0"/>
              <a:t>“How to Vote” signs in booths</a:t>
            </a:r>
          </a:p>
          <a:p>
            <a:pPr>
              <a:spcBef>
                <a:spcPts val="1200"/>
              </a:spcBef>
            </a:pPr>
            <a:r>
              <a:rPr lang="en-US" sz="2800" dirty="0"/>
              <a:t>Turn on the </a:t>
            </a:r>
            <a:r>
              <a:rPr lang="en-US" sz="2800" dirty="0" err="1"/>
              <a:t>AutoMARK</a:t>
            </a:r>
            <a:r>
              <a:rPr lang="en-US" sz="2800" dirty="0"/>
              <a:t> </a:t>
            </a:r>
            <a:r>
              <a:rPr lang="en-US" dirty="0"/>
              <a:t>machine</a:t>
            </a:r>
            <a:endParaRPr lang="en-US" sz="2800" dirty="0">
              <a:cs typeface="Calibri"/>
            </a:endParaRPr>
          </a:p>
          <a:p>
            <a:pPr>
              <a:spcBef>
                <a:spcPts val="1200"/>
              </a:spcBef>
            </a:pPr>
            <a:r>
              <a:rPr lang="en-US" sz="2800" dirty="0"/>
              <a:t>Count ballots into groups of 50</a:t>
            </a:r>
          </a:p>
          <a:p>
            <a:pPr>
              <a:spcBef>
                <a:spcPts val="1200"/>
              </a:spcBef>
            </a:pPr>
            <a:r>
              <a:rPr lang="en-US" sz="2800" b="1" dirty="0"/>
              <a:t>The Public has a right to view the opening procedures. </a:t>
            </a:r>
          </a:p>
          <a:p>
            <a:pPr>
              <a:spcBef>
                <a:spcPts val="1200"/>
              </a:spcBef>
            </a:pPr>
            <a:r>
              <a:rPr lang="en-US" b="1" dirty="0"/>
              <a:t>Voters CANNOT be checked in or cast a ballot until 7 AM	</a:t>
            </a:r>
            <a:endParaRPr lang="en-US" sz="2800" b="1" dirty="0"/>
          </a:p>
          <a:p>
            <a:endParaRPr lang="en-US" dirty="0"/>
          </a:p>
        </p:txBody>
      </p:sp>
    </p:spTree>
    <p:extLst>
      <p:ext uri="{BB962C8B-B14F-4D97-AF65-F5344CB8AC3E}">
        <p14:creationId xmlns:p14="http://schemas.microsoft.com/office/powerpoint/2010/main" val="396100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A957-5C59-6366-1DAB-92F46BFEC9CD}"/>
              </a:ext>
            </a:extLst>
          </p:cNvPr>
          <p:cNvSpPr>
            <a:spLocks noGrp="1"/>
          </p:cNvSpPr>
          <p:nvPr>
            <p:ph type="title"/>
          </p:nvPr>
        </p:nvSpPr>
        <p:spPr/>
        <p:txBody>
          <a:bodyPr/>
          <a:lstStyle/>
          <a:p>
            <a:r>
              <a:rPr lang="en-US" b="1" u="sng" dirty="0"/>
              <a:t>LOOK UP INSPECTORS</a:t>
            </a:r>
          </a:p>
        </p:txBody>
      </p:sp>
      <p:sp>
        <p:nvSpPr>
          <p:cNvPr id="3" name="Content Placeholder 2">
            <a:extLst>
              <a:ext uri="{FF2B5EF4-FFF2-40B4-BE49-F238E27FC236}">
                <a16:creationId xmlns:a16="http://schemas.microsoft.com/office/drawing/2014/main" id="{4F4787ED-1478-BB20-2376-71E935344D28}"/>
              </a:ext>
            </a:extLst>
          </p:cNvPr>
          <p:cNvSpPr>
            <a:spLocks noGrp="1"/>
          </p:cNvSpPr>
          <p:nvPr>
            <p:ph idx="1"/>
          </p:nvPr>
        </p:nvSpPr>
        <p:spPr/>
        <p:txBody>
          <a:bodyPr/>
          <a:lstStyle/>
          <a:p>
            <a:r>
              <a:rPr lang="en-US" dirty="0"/>
              <a:t>Double precincts only</a:t>
            </a:r>
          </a:p>
          <a:p>
            <a:r>
              <a:rPr lang="en-US" dirty="0"/>
              <a:t>Outside of voting area, before check in</a:t>
            </a:r>
          </a:p>
          <a:p>
            <a:r>
              <a:rPr lang="en-US" dirty="0"/>
              <a:t>Help to reduce lines</a:t>
            </a:r>
          </a:p>
          <a:p>
            <a:endParaRPr lang="en-US" dirty="0"/>
          </a:p>
        </p:txBody>
      </p:sp>
    </p:spTree>
    <p:extLst>
      <p:ext uri="{BB962C8B-B14F-4D97-AF65-F5344CB8AC3E}">
        <p14:creationId xmlns:p14="http://schemas.microsoft.com/office/powerpoint/2010/main" val="100437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FE0A-7F18-AB73-F5FB-40A5093D98D0}"/>
              </a:ext>
            </a:extLst>
          </p:cNvPr>
          <p:cNvSpPr>
            <a:spLocks noGrp="1"/>
          </p:cNvSpPr>
          <p:nvPr>
            <p:ph type="title"/>
          </p:nvPr>
        </p:nvSpPr>
        <p:spPr/>
        <p:txBody>
          <a:bodyPr/>
          <a:lstStyle/>
          <a:p>
            <a:r>
              <a:rPr lang="en-US" sz="4400" b="1" u="sng" dirty="0"/>
              <a:t>WORKING THE CHECK-IN DESK</a:t>
            </a:r>
            <a:endParaRPr lang="en-US" u="sng" dirty="0"/>
          </a:p>
        </p:txBody>
      </p:sp>
      <p:sp>
        <p:nvSpPr>
          <p:cNvPr id="3" name="Content Placeholder 2">
            <a:extLst>
              <a:ext uri="{FF2B5EF4-FFF2-40B4-BE49-F238E27FC236}">
                <a16:creationId xmlns:a16="http://schemas.microsoft.com/office/drawing/2014/main" id="{26486AFD-A1C0-E334-D047-EDDC4B88CEBD}"/>
              </a:ext>
            </a:extLst>
          </p:cNvPr>
          <p:cNvSpPr>
            <a:spLocks noGrp="1"/>
          </p:cNvSpPr>
          <p:nvPr>
            <p:ph idx="1"/>
          </p:nvPr>
        </p:nvSpPr>
        <p:spPr/>
        <p:txBody>
          <a:bodyPr vert="horz" lIns="91440" tIns="45720" rIns="91440" bIns="45720" rtlCol="0" anchor="t">
            <a:normAutofit fontScale="92500" lnSpcReduction="20000"/>
          </a:bodyPr>
          <a:lstStyle/>
          <a:p>
            <a:pPr marR="0" lvl="0" algn="l" defTabSz="914400" rtl="0" eaLnBrk="1" fontAlgn="auto" latinLnBrk="0" hangingPunct="1">
              <a:lnSpc>
                <a:spcPct val="100000"/>
              </a:lnSpc>
              <a:buClrTx/>
              <a:buSzTx/>
              <a:tabLst/>
              <a:defRPr/>
            </a:pPr>
            <a:r>
              <a:rPr lang="en-US" sz="2400" b="1" noProof="0" dirty="0"/>
              <a:t>Checking </a:t>
            </a:r>
            <a:r>
              <a:rPr lang="en-US" sz="2400" b="1" dirty="0"/>
              <a:t>In a Voter</a:t>
            </a:r>
            <a:r>
              <a:rPr lang="en-US" sz="2400" dirty="0"/>
              <a:t>.  Ask the Voter their street name, house number, and name, then </a:t>
            </a:r>
            <a:r>
              <a:rPr lang="en-US" sz="2400" u="sng" dirty="0"/>
              <a:t>repeat</a:t>
            </a:r>
            <a:r>
              <a:rPr lang="en-US" sz="2400" dirty="0"/>
              <a:t> it back to them. For example:</a:t>
            </a:r>
          </a:p>
          <a:p>
            <a:pPr marR="0" lvl="0" algn="l" defTabSz="914400" rtl="0" eaLnBrk="1" fontAlgn="auto" latinLnBrk="0" hangingPunct="1">
              <a:lnSpc>
                <a:spcPct val="100000"/>
              </a:lnSpc>
              <a:buClrTx/>
              <a:buSzTx/>
              <a:tabLst/>
              <a:defRPr/>
            </a:pPr>
            <a:endParaRPr kumimoji="0" lang="en-US" sz="1200" b="0" i="0" u="none" strike="noStrike" kern="1200" cap="none" spc="0" normalizeH="0" baseline="0" noProof="0" dirty="0">
              <a:ln>
                <a:noFill/>
              </a:ln>
              <a:solidFill>
                <a:schemeClr val="bg2"/>
              </a:solidFill>
              <a:effectLst>
                <a:outerShdw blurRad="63500" dir="2700000" algn="tl" rotWithShape="0">
                  <a:schemeClr val="tx1">
                    <a:alpha val="40000"/>
                  </a:schemeClr>
                </a:outerShdw>
              </a:effectLst>
              <a:uLnTx/>
              <a:uFillTx/>
            </a:endParaRPr>
          </a:p>
          <a:p>
            <a:pPr>
              <a:lnSpc>
                <a:spcPct val="100000"/>
              </a:lnSpc>
              <a:defRPr/>
            </a:pPr>
            <a:r>
              <a:rPr lang="en-US" sz="2800" dirty="0">
                <a:solidFill>
                  <a:srgbClr val="FF0000"/>
                </a:solidFill>
                <a:effectLst>
                  <a:outerShdw blurRad="63500" dir="2700000" algn="tl" rotWithShape="0">
                    <a:schemeClr val="tx1">
                      <a:alpha val="40000"/>
                    </a:schemeClr>
                  </a:outerShdw>
                </a:effectLst>
              </a:rPr>
              <a:t>Poll Worker:</a:t>
            </a:r>
            <a:r>
              <a:rPr lang="en-US" dirty="0">
                <a:solidFill>
                  <a:srgbClr val="FF0000"/>
                </a:solidFill>
                <a:effectLst>
                  <a:outerShdw blurRad="63500" dir="2700000" algn="tl" rotWithShape="0">
                    <a:schemeClr val="tx1">
                      <a:alpha val="40000"/>
                    </a:schemeClr>
                  </a:outerShdw>
                </a:effectLst>
              </a:rPr>
              <a:t> </a:t>
            </a:r>
            <a:r>
              <a:rPr lang="en-US" sz="2800" dirty="0">
                <a:solidFill>
                  <a:srgbClr val="FF0000"/>
                </a:solidFill>
                <a:effectLst>
                  <a:outerShdw blurRad="63500" dir="2700000" algn="tl" rotWithShape="0">
                    <a:schemeClr val="tx1">
                      <a:alpha val="40000"/>
                    </a:schemeClr>
                  </a:outerShdw>
                </a:effectLst>
              </a:rPr>
              <a:t> “May I have your name, please?”</a:t>
            </a:r>
            <a:endParaRPr lang="en-US" sz="2800" dirty="0">
              <a:solidFill>
                <a:srgbClr val="FF0000"/>
              </a:solidFill>
              <a:effectLst>
                <a:outerShdw blurRad="63500" dir="2700000" algn="tl" rotWithShape="0">
                  <a:prstClr val="black">
                    <a:alpha val="40000"/>
                  </a:prstClr>
                </a:outerShdw>
              </a:effectLst>
              <a:cs typeface="Calibri"/>
            </a:endParaRPr>
          </a:p>
          <a:p>
            <a:pPr marR="0" lvl="0" algn="l" defTabSz="914400" rtl="0" eaLnBrk="1" fontAlgn="auto" latinLnBrk="0" hangingPunct="1">
              <a:lnSpc>
                <a:spcPct val="100000"/>
              </a:lnSpc>
              <a:buClrTx/>
              <a:buSzTx/>
              <a:tabLst/>
              <a:defRPr/>
            </a:pPr>
            <a:endParaRPr lang="en-US" sz="1200" b="1" i="1" dirty="0">
              <a:solidFill>
                <a:srgbClr val="0070C0"/>
              </a:solidFill>
              <a:effectLst>
                <a:outerShdw blurRad="63500" dir="2700000" algn="tl" rotWithShape="0">
                  <a:schemeClr val="tx1">
                    <a:alpha val="40000"/>
                  </a:schemeClr>
                </a:outerShdw>
              </a:effectLst>
            </a:endParaRPr>
          </a:p>
          <a:p>
            <a:pPr>
              <a:lnSpc>
                <a:spcPct val="100000"/>
              </a:lnSpc>
              <a:defRPr/>
            </a:pPr>
            <a:r>
              <a:rPr lang="en-US" sz="2800" b="1" i="1" dirty="0">
                <a:solidFill>
                  <a:srgbClr val="0070C0"/>
                </a:solidFill>
                <a:effectLst>
                  <a:outerShdw blurRad="63500" dir="2700000" algn="tl" rotWithShape="0">
                    <a:schemeClr val="tx1">
                      <a:alpha val="40000"/>
                    </a:schemeClr>
                  </a:outerShdw>
                </a:effectLst>
              </a:rPr>
              <a:t>Voter:	</a:t>
            </a:r>
            <a:r>
              <a:rPr lang="en-US" b="1" i="1" dirty="0">
                <a:solidFill>
                  <a:srgbClr val="0070C0"/>
                </a:solidFill>
                <a:effectLst>
                  <a:outerShdw blurRad="63500" dir="2700000" algn="tl" rotWithShape="0">
                    <a:schemeClr val="tx1">
                      <a:alpha val="40000"/>
                    </a:schemeClr>
                  </a:outerShdw>
                </a:effectLst>
              </a:rPr>
              <a:t>  </a:t>
            </a:r>
            <a:r>
              <a:rPr lang="en-US" sz="2800" b="1" i="1" dirty="0">
                <a:solidFill>
                  <a:srgbClr val="0070C0"/>
                </a:solidFill>
                <a:effectLst>
                  <a:outerShdw blurRad="63500" dir="2700000" algn="tl" rotWithShape="0">
                    <a:schemeClr val="tx1">
                      <a:alpha val="40000"/>
                    </a:schemeClr>
                  </a:outerShdw>
                </a:effectLst>
              </a:rPr>
              <a:t> “</a:t>
            </a:r>
            <a:r>
              <a:rPr lang="en-US" b="1" i="1" dirty="0">
                <a:solidFill>
                  <a:srgbClr val="0070C0"/>
                </a:solidFill>
                <a:effectLst>
                  <a:outerShdw blurRad="63500" dir="2700000" algn="tl" rotWithShape="0">
                    <a:schemeClr val="tx1">
                      <a:alpha val="40000"/>
                    </a:schemeClr>
                  </a:outerShdw>
                </a:effectLst>
              </a:rPr>
              <a:t>John Smith”</a:t>
            </a:r>
            <a:endParaRPr lang="en-US" sz="2800" b="1" i="1" dirty="0">
              <a:solidFill>
                <a:srgbClr val="0070C0"/>
              </a:solidFill>
              <a:effectLst>
                <a:outerShdw blurRad="63500" dir="2700000" algn="tl" rotWithShape="0">
                  <a:prstClr val="black">
                    <a:alpha val="40000"/>
                  </a:prstClr>
                </a:outerShdw>
              </a:effectLst>
              <a:cs typeface="Calibri"/>
            </a:endParaRPr>
          </a:p>
          <a:p>
            <a:pPr defTabSz="914400">
              <a:defRPr/>
            </a:pPr>
            <a:endParaRPr lang="en-US" sz="1200" dirty="0">
              <a:solidFill>
                <a:srgbClr val="FF0000"/>
              </a:solidFill>
              <a:effectLst>
                <a:outerShdw blurRad="63500" dir="2700000" algn="tl" rotWithShape="0">
                  <a:schemeClr val="tx1">
                    <a:alpha val="40000"/>
                  </a:schemeClr>
                </a:outerShdw>
              </a:effectLst>
            </a:endParaRPr>
          </a:p>
          <a:p>
            <a:pPr>
              <a:defRPr/>
            </a:pPr>
            <a:r>
              <a:rPr lang="en-US" sz="2800" dirty="0">
                <a:solidFill>
                  <a:srgbClr val="FF0000"/>
                </a:solidFill>
                <a:effectLst>
                  <a:outerShdw blurRad="63500" dir="2700000" algn="tl" rotWithShape="0">
                    <a:schemeClr val="tx1">
                      <a:alpha val="40000"/>
                    </a:schemeClr>
                  </a:outerShdw>
                </a:effectLst>
              </a:rPr>
              <a:t>Poll Worker:</a:t>
            </a:r>
            <a:r>
              <a:rPr lang="en-US" dirty="0">
                <a:solidFill>
                  <a:srgbClr val="FF0000"/>
                </a:solidFill>
                <a:effectLst>
                  <a:outerShdw blurRad="63500" dir="2700000" algn="tl" rotWithShape="0">
                    <a:schemeClr val="tx1">
                      <a:alpha val="40000"/>
                    </a:schemeClr>
                  </a:outerShdw>
                </a:effectLst>
              </a:rPr>
              <a:t> </a:t>
            </a:r>
            <a:r>
              <a:rPr lang="en-US" sz="2800" dirty="0">
                <a:solidFill>
                  <a:srgbClr val="FF0000"/>
                </a:solidFill>
                <a:effectLst>
                  <a:outerShdw blurRad="63500" dir="2700000" algn="tl" rotWithShape="0">
                    <a:schemeClr val="tx1">
                      <a:alpha val="40000"/>
                    </a:schemeClr>
                  </a:outerShdw>
                </a:effectLst>
              </a:rPr>
              <a:t> “</a:t>
            </a:r>
            <a:r>
              <a:rPr lang="en-US" dirty="0">
                <a:solidFill>
                  <a:srgbClr val="FF0000"/>
                </a:solidFill>
                <a:effectLst>
                  <a:outerShdw blurRad="63500" dir="2700000" algn="tl" rotWithShape="0">
                    <a:schemeClr val="tx1">
                      <a:alpha val="40000"/>
                    </a:schemeClr>
                  </a:outerShdw>
                </a:effectLst>
              </a:rPr>
              <a:t>Okay, John Smith. What</a:t>
            </a:r>
            <a:r>
              <a:rPr lang="en-US" sz="2800" dirty="0">
                <a:solidFill>
                  <a:srgbClr val="FF0000"/>
                </a:solidFill>
                <a:effectLst>
                  <a:outerShdw blurRad="63500" dir="2700000" algn="tl" rotWithShape="0">
                    <a:schemeClr val="tx1">
                      <a:alpha val="40000"/>
                    </a:schemeClr>
                  </a:outerShdw>
                </a:effectLst>
              </a:rPr>
              <a:t> is your </a:t>
            </a:r>
            <a:r>
              <a:rPr lang="en-US" dirty="0">
                <a:solidFill>
                  <a:srgbClr val="FF0000"/>
                </a:solidFill>
                <a:effectLst>
                  <a:outerShdw blurRad="63500" dir="2700000" algn="tl" rotWithShape="0">
                    <a:schemeClr val="tx1">
                      <a:alpha val="40000"/>
                    </a:schemeClr>
                  </a:outerShdw>
                </a:effectLst>
              </a:rPr>
              <a:t>street address</a:t>
            </a:r>
            <a:r>
              <a:rPr lang="en-US" sz="2800" dirty="0">
                <a:solidFill>
                  <a:srgbClr val="FF0000"/>
                </a:solidFill>
                <a:effectLst>
                  <a:outerShdw blurRad="63500" dir="2700000" algn="tl" rotWithShape="0">
                    <a:schemeClr val="tx1">
                      <a:alpha val="40000"/>
                    </a:schemeClr>
                  </a:outerShdw>
                </a:effectLst>
              </a:rPr>
              <a:t>?”</a:t>
            </a:r>
            <a:endParaRPr lang="en-US" sz="2800" dirty="0">
              <a:solidFill>
                <a:srgbClr val="FF0000"/>
              </a:solidFill>
              <a:effectLst>
                <a:outerShdw blurRad="63500" dir="2700000" algn="tl" rotWithShape="0">
                  <a:prstClr val="black">
                    <a:alpha val="40000"/>
                  </a:prstClr>
                </a:outerShdw>
              </a:effectLst>
              <a:cs typeface="Calibri"/>
            </a:endParaRPr>
          </a:p>
          <a:p>
            <a:pPr lvl="0" defTabSz="914400">
              <a:defRPr/>
            </a:pPr>
            <a:endParaRPr lang="en-US" sz="1200" b="1" i="1" dirty="0">
              <a:solidFill>
                <a:srgbClr val="0070C0"/>
              </a:solidFill>
              <a:effectLst>
                <a:outerShdw blurRad="63500" dir="2700000" algn="tl" rotWithShape="0">
                  <a:schemeClr val="tx1">
                    <a:alpha val="40000"/>
                  </a:schemeClr>
                </a:outerShdw>
              </a:effectLst>
            </a:endParaRPr>
          </a:p>
          <a:p>
            <a:pPr>
              <a:defRPr/>
            </a:pPr>
            <a:r>
              <a:rPr lang="en-US" sz="2800" b="1" i="1" dirty="0">
                <a:solidFill>
                  <a:srgbClr val="0070C0"/>
                </a:solidFill>
                <a:effectLst>
                  <a:outerShdw blurRad="63500" dir="2700000" algn="tl" rotWithShape="0">
                    <a:schemeClr val="tx1">
                      <a:alpha val="40000"/>
                    </a:schemeClr>
                  </a:outerShdw>
                </a:effectLst>
              </a:rPr>
              <a:t>Voter:	</a:t>
            </a:r>
            <a:r>
              <a:rPr lang="en-US" b="1" i="1" dirty="0">
                <a:solidFill>
                  <a:srgbClr val="0070C0"/>
                </a:solidFill>
                <a:effectLst>
                  <a:outerShdw blurRad="63500" dir="2700000" algn="tl" rotWithShape="0">
                    <a:schemeClr val="tx1">
                      <a:alpha val="40000"/>
                    </a:schemeClr>
                  </a:outerShdw>
                </a:effectLst>
              </a:rPr>
              <a:t>  </a:t>
            </a:r>
            <a:r>
              <a:rPr lang="en-US" sz="2800" b="1" i="1" dirty="0">
                <a:solidFill>
                  <a:srgbClr val="0070C0"/>
                </a:solidFill>
                <a:effectLst>
                  <a:outerShdw blurRad="63500" dir="2700000" algn="tl" rotWithShape="0">
                    <a:schemeClr val="tx1">
                      <a:alpha val="40000"/>
                    </a:schemeClr>
                  </a:outerShdw>
                </a:effectLst>
              </a:rPr>
              <a:t> “12</a:t>
            </a:r>
            <a:r>
              <a:rPr lang="en-US" b="1" i="1" dirty="0">
                <a:solidFill>
                  <a:srgbClr val="0070C0"/>
                </a:solidFill>
                <a:effectLst>
                  <a:outerShdw blurRad="63500" dir="2700000" algn="tl" rotWithShape="0">
                    <a:schemeClr val="tx1">
                      <a:alpha val="40000"/>
                    </a:schemeClr>
                  </a:outerShdw>
                </a:effectLst>
              </a:rPr>
              <a:t> North Main St</a:t>
            </a:r>
            <a:r>
              <a:rPr lang="en-US" sz="2800" b="1" i="1" dirty="0">
                <a:solidFill>
                  <a:srgbClr val="0070C0"/>
                </a:solidFill>
                <a:effectLst>
                  <a:outerShdw blurRad="63500" dir="2700000" algn="tl" rotWithShape="0">
                    <a:schemeClr val="tx1">
                      <a:alpha val="40000"/>
                    </a:schemeClr>
                  </a:outerShdw>
                </a:effectLst>
              </a:rPr>
              <a:t>.”</a:t>
            </a:r>
            <a:endParaRPr lang="en-US" sz="2800" b="1" i="1" dirty="0">
              <a:solidFill>
                <a:srgbClr val="0070C0"/>
              </a:solidFill>
              <a:effectLst>
                <a:outerShdw blurRad="63500" dir="2700000" algn="tl" rotWithShape="0">
                  <a:prstClr val="black">
                    <a:alpha val="40000"/>
                  </a:prstClr>
                </a:outerShdw>
              </a:effectLst>
              <a:cs typeface="Calibri"/>
            </a:endParaRPr>
          </a:p>
          <a:p>
            <a:pPr lvl="0" defTabSz="914400">
              <a:defRPr/>
            </a:pPr>
            <a:endParaRPr lang="en-US" sz="1200" b="1" i="1" dirty="0">
              <a:solidFill>
                <a:srgbClr val="0070C0"/>
              </a:solidFill>
              <a:effectLst>
                <a:outerShdw blurRad="63500" dir="2700000" algn="tl" rotWithShape="0">
                  <a:schemeClr val="tx1">
                    <a:alpha val="40000"/>
                  </a:schemeClr>
                </a:outerShdw>
              </a:effectLst>
            </a:endParaRPr>
          </a:p>
          <a:p>
            <a:pPr>
              <a:defRPr/>
            </a:pPr>
            <a:r>
              <a:rPr lang="en-US" sz="2800" dirty="0">
                <a:solidFill>
                  <a:srgbClr val="FF0000"/>
                </a:solidFill>
                <a:effectLst>
                  <a:outerShdw blurRad="63500" dir="2700000" algn="tl" rotWithShape="0">
                    <a:schemeClr val="tx1">
                      <a:alpha val="40000"/>
                    </a:schemeClr>
                  </a:outerShdw>
                </a:effectLst>
              </a:rPr>
              <a:t>Poll Worker:</a:t>
            </a:r>
            <a:r>
              <a:rPr lang="en-US" dirty="0">
                <a:solidFill>
                  <a:srgbClr val="FF0000"/>
                </a:solidFill>
                <a:effectLst>
                  <a:outerShdw blurRad="63500" dir="2700000" algn="tl" rotWithShape="0">
                    <a:schemeClr val="tx1">
                      <a:alpha val="40000"/>
                    </a:schemeClr>
                  </a:outerShdw>
                </a:effectLst>
              </a:rPr>
              <a:t> </a:t>
            </a:r>
            <a:r>
              <a:rPr lang="en-US" sz="2800" dirty="0">
                <a:solidFill>
                  <a:srgbClr val="FF0000"/>
                </a:solidFill>
                <a:effectLst>
                  <a:outerShdw blurRad="63500" dir="2700000" algn="tl" rotWithShape="0">
                    <a:schemeClr val="tx1">
                      <a:alpha val="40000"/>
                    </a:schemeClr>
                  </a:outerShdw>
                </a:effectLst>
              </a:rPr>
              <a:t> “12 North Main St.”</a:t>
            </a:r>
            <a:endParaRPr lang="en-US" sz="2800" dirty="0">
              <a:solidFill>
                <a:srgbClr val="FF0000"/>
              </a:solidFill>
              <a:effectLst>
                <a:outerShdw blurRad="63500" dir="2700000" algn="tl" rotWithShape="0">
                  <a:prstClr val="black">
                    <a:alpha val="40000"/>
                  </a:prstClr>
                </a:outerShdw>
              </a:effectLst>
              <a:cs typeface="Calibri"/>
            </a:endParaRPr>
          </a:p>
          <a:p>
            <a:pPr marL="0" indent="0" algn="ctr">
              <a:buNone/>
              <a:defRPr/>
            </a:pPr>
            <a:r>
              <a:rPr lang="en-US" sz="2000" b="1" dirty="0">
                <a:effectLst/>
              </a:rPr>
              <a:t>*Enter the information in the poll pad*</a:t>
            </a:r>
          </a:p>
          <a:p>
            <a:pPr lvl="0" defTabSz="914400">
              <a:defRPr/>
            </a:pPr>
            <a:endParaRPr lang="en-US" sz="2000" dirty="0">
              <a:solidFill>
                <a:schemeClr val="bg2"/>
              </a:solidFill>
              <a:effectLst>
                <a:outerShdw blurRad="63500" dir="2700000" algn="tl" rotWithShape="0">
                  <a:schemeClr val="tx1">
                    <a:alpha val="40000"/>
                  </a:schemeClr>
                </a:outerShdw>
              </a:effectLst>
            </a:endParaRPr>
          </a:p>
        </p:txBody>
      </p:sp>
    </p:spTree>
    <p:extLst>
      <p:ext uri="{BB962C8B-B14F-4D97-AF65-F5344CB8AC3E}">
        <p14:creationId xmlns:p14="http://schemas.microsoft.com/office/powerpoint/2010/main" val="16602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565E34-EA34-4E62-CB75-0428DB07C9DC}"/>
              </a:ext>
            </a:extLst>
          </p:cNvPr>
          <p:cNvSpPr>
            <a:spLocks noGrp="1"/>
          </p:cNvSpPr>
          <p:nvPr>
            <p:ph type="title"/>
          </p:nvPr>
        </p:nvSpPr>
        <p:spPr/>
        <p:txBody>
          <a:bodyPr/>
          <a:lstStyle/>
          <a:p>
            <a:r>
              <a:rPr lang="en-US" b="1" u="sng" dirty="0"/>
              <a:t>CHECK IN CONTINUED </a:t>
            </a:r>
          </a:p>
        </p:txBody>
      </p:sp>
      <p:sp>
        <p:nvSpPr>
          <p:cNvPr id="5" name="Content Placeholder 4">
            <a:extLst>
              <a:ext uri="{FF2B5EF4-FFF2-40B4-BE49-F238E27FC236}">
                <a16:creationId xmlns:a16="http://schemas.microsoft.com/office/drawing/2014/main" id="{135344BD-96D2-B2EC-CC7D-7B28E82DB72F}"/>
              </a:ext>
            </a:extLst>
          </p:cNvPr>
          <p:cNvSpPr>
            <a:spLocks noGrp="1"/>
          </p:cNvSpPr>
          <p:nvPr>
            <p:ph sz="half" idx="1"/>
          </p:nvPr>
        </p:nvSpPr>
        <p:spPr/>
        <p:txBody>
          <a:bodyPr/>
          <a:lstStyle/>
          <a:p>
            <a:r>
              <a:rPr lang="en-US" dirty="0"/>
              <a:t>To make the check in process easier, you can ask a voter if they’d like to use their ID</a:t>
            </a:r>
          </a:p>
          <a:p>
            <a:pPr lvl="1"/>
            <a:r>
              <a:rPr lang="en-US" i="1" dirty="0"/>
              <a:t>You cannot legally require the voter to show ID</a:t>
            </a:r>
          </a:p>
          <a:p>
            <a:r>
              <a:rPr lang="en-US" dirty="0"/>
              <a:t>You will then scan their ID with camera on the poll pad</a:t>
            </a:r>
          </a:p>
        </p:txBody>
      </p:sp>
      <p:pic>
        <p:nvPicPr>
          <p:cNvPr id="7" name="Content Placeholder 6" descr="Massachusetts Driver's License Application and Renewal 2022">
            <a:extLst>
              <a:ext uri="{FF2B5EF4-FFF2-40B4-BE49-F238E27FC236}">
                <a16:creationId xmlns:a16="http://schemas.microsoft.com/office/drawing/2014/main" id="{72B6AC84-D833-00A0-65DB-A6052C66E0F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11336" y="2647950"/>
            <a:ext cx="4209942" cy="264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8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ACC-AC2C-FF9E-EADF-A7B8AE388A04}"/>
              </a:ext>
            </a:extLst>
          </p:cNvPr>
          <p:cNvSpPr>
            <a:spLocks noGrp="1"/>
          </p:cNvSpPr>
          <p:nvPr>
            <p:ph type="title"/>
          </p:nvPr>
        </p:nvSpPr>
        <p:spPr/>
        <p:txBody>
          <a:bodyPr/>
          <a:lstStyle/>
          <a:p>
            <a:r>
              <a:rPr lang="en-US" b="1" u="sng" dirty="0"/>
              <a:t>CHECK IN CONTINUED</a:t>
            </a:r>
          </a:p>
        </p:txBody>
      </p:sp>
      <p:sp>
        <p:nvSpPr>
          <p:cNvPr id="3" name="Content Placeholder 2">
            <a:extLst>
              <a:ext uri="{FF2B5EF4-FFF2-40B4-BE49-F238E27FC236}">
                <a16:creationId xmlns:a16="http://schemas.microsoft.com/office/drawing/2014/main" id="{1D50627D-4379-343C-D113-C3BF9402B519}"/>
              </a:ext>
            </a:extLst>
          </p:cNvPr>
          <p:cNvSpPr>
            <a:spLocks noGrp="1"/>
          </p:cNvSpPr>
          <p:nvPr>
            <p:ph idx="1"/>
          </p:nvPr>
        </p:nvSpPr>
        <p:spPr/>
        <p:txBody>
          <a:bodyPr vert="horz" lIns="91440" tIns="45720" rIns="91440" bIns="45720" rtlCol="0" anchor="t">
            <a:normAutofit/>
          </a:bodyPr>
          <a:lstStyle/>
          <a:p>
            <a:pPr marL="800100" lvl="1" indent="-342900" defTabSz="914400">
              <a:spcBef>
                <a:spcPts val="600"/>
              </a:spcBef>
              <a:buFont typeface="Arial" pitchFamily="34" charset="0"/>
              <a:buChar char="•"/>
            </a:pPr>
            <a:r>
              <a:rPr lang="en-US" sz="2800" dirty="0">
                <a:effectLst>
                  <a:outerShdw blurRad="63500" dir="2700000" algn="tl" rotWithShape="0">
                    <a:schemeClr val="tx1">
                      <a:alpha val="40000"/>
                    </a:schemeClr>
                  </a:outerShdw>
                </a:effectLst>
              </a:rPr>
              <a:t>Be sure to look out for titles such as Sr., Jr., II, III, and middle initials</a:t>
            </a:r>
            <a:endParaRPr lang="en-US" sz="2800" dirty="0">
              <a:effectLst>
                <a:outerShdw blurRad="63500" dir="2700000" algn="tl" rotWithShape="0">
                  <a:prstClr val="black">
                    <a:alpha val="40000"/>
                  </a:prstClr>
                </a:outerShdw>
              </a:effectLst>
              <a:cs typeface="Calibri" panose="020F0502020204030204"/>
            </a:endParaRPr>
          </a:p>
          <a:p>
            <a:pPr marL="800100" lvl="1" indent="-342900">
              <a:spcBef>
                <a:spcPts val="600"/>
              </a:spcBef>
            </a:pPr>
            <a:r>
              <a:rPr lang="en-US" sz="2800" dirty="0">
                <a:effectLst>
                  <a:outerShdw blurRad="63500" dir="2700000" algn="tl" rotWithShape="0">
                    <a:prstClr val="black">
                      <a:alpha val="40000"/>
                    </a:prstClr>
                  </a:outerShdw>
                </a:effectLst>
                <a:cs typeface="Calibri" panose="020F0502020204030204"/>
              </a:rPr>
              <a:t>Look out for twins!!!</a:t>
            </a:r>
            <a:endParaRPr lang="en-US" sz="2800" dirty="0">
              <a:effectLst>
                <a:outerShdw blurRad="63500" dir="2700000" algn="tl" rotWithShape="0">
                  <a:schemeClr val="tx1">
                    <a:alpha val="40000"/>
                  </a:schemeClr>
                </a:outerShdw>
              </a:effectLst>
            </a:endParaRPr>
          </a:p>
          <a:p>
            <a:pPr marL="800100" lvl="1" indent="-342900" defTabSz="914400">
              <a:spcBef>
                <a:spcPts val="600"/>
              </a:spcBef>
              <a:buFont typeface="Arial" pitchFamily="34" charset="0"/>
              <a:buChar char="•"/>
            </a:pPr>
            <a:r>
              <a:rPr lang="en-US" sz="2800" dirty="0">
                <a:effectLst>
                  <a:outerShdw blurRad="63500" dir="2700000" algn="tl" rotWithShape="0">
                    <a:schemeClr val="tx1">
                      <a:alpha val="40000"/>
                    </a:schemeClr>
                  </a:outerShdw>
                </a:effectLst>
              </a:rPr>
              <a:t>If you cannot find them by their name, try searching their address or vice versa	</a:t>
            </a:r>
          </a:p>
          <a:p>
            <a:pPr marL="800100" lvl="1" indent="-342900" defTabSz="914400">
              <a:spcBef>
                <a:spcPts val="600"/>
              </a:spcBef>
              <a:buFont typeface="Arial" pitchFamily="34" charset="0"/>
              <a:buChar char="•"/>
            </a:pPr>
            <a:r>
              <a:rPr lang="en-US" sz="2800" dirty="0">
                <a:effectLst>
                  <a:outerShdw blurRad="63500" dir="2700000" algn="tl" rotWithShape="0">
                    <a:schemeClr val="tx1">
                      <a:alpha val="40000"/>
                    </a:schemeClr>
                  </a:outerShdw>
                </a:effectLst>
              </a:rPr>
              <a:t>If a voter cannot be found, send them to the Warden!</a:t>
            </a:r>
          </a:p>
          <a:p>
            <a:pPr marL="1257300" lvl="2" indent="-342900">
              <a:spcBef>
                <a:spcPts val="600"/>
              </a:spcBef>
              <a:defRPr/>
            </a:pPr>
            <a:r>
              <a:rPr lang="en-US" sz="2400" dirty="0">
                <a:effectLst>
                  <a:outerShdw blurRad="63500" dir="2700000" algn="tl" rotWithShape="0">
                    <a:prstClr val="black">
                      <a:alpha val="40000"/>
                    </a:prstClr>
                  </a:outerShdw>
                </a:effectLst>
                <a:cs typeface="Calibri"/>
              </a:rPr>
              <a:t>As always, refer to the Alpha Book!!!</a:t>
            </a:r>
          </a:p>
          <a:p>
            <a:pPr lvl="1" algn="ctr" defTabSz="914400">
              <a:spcBef>
                <a:spcPts val="2000"/>
              </a:spcBef>
              <a:defRPr/>
            </a:pPr>
            <a:r>
              <a:rPr kumimoji="0" lang="en-US" sz="2800" b="1" i="0" u="none" strike="noStrike" kern="1200" cap="none" spc="0" normalizeH="0" baseline="0" noProof="0" dirty="0">
                <a:ln>
                  <a:noFill/>
                </a:ln>
                <a:effectLst>
                  <a:outerShdw blurRad="63500" dir="2700000" algn="tl" rotWithShape="0">
                    <a:schemeClr val="tx1">
                      <a:alpha val="40000"/>
                    </a:schemeClr>
                  </a:outerShdw>
                </a:effectLst>
                <a:uLnTx/>
                <a:uFillTx/>
              </a:rPr>
              <a:t>NEVER TURN A VOTER AWAY</a:t>
            </a:r>
          </a:p>
          <a:p>
            <a:endParaRPr lang="en-US" dirty="0"/>
          </a:p>
        </p:txBody>
      </p:sp>
    </p:spTree>
    <p:extLst>
      <p:ext uri="{BB962C8B-B14F-4D97-AF65-F5344CB8AC3E}">
        <p14:creationId xmlns:p14="http://schemas.microsoft.com/office/powerpoint/2010/main" val="26835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C5D4-82B3-3225-80DE-4D5DF2E32794}"/>
              </a:ext>
            </a:extLst>
          </p:cNvPr>
          <p:cNvSpPr>
            <a:spLocks noGrp="1"/>
          </p:cNvSpPr>
          <p:nvPr>
            <p:ph type="title"/>
          </p:nvPr>
        </p:nvSpPr>
        <p:spPr/>
        <p:txBody>
          <a:bodyPr/>
          <a:lstStyle/>
          <a:p>
            <a:r>
              <a:rPr lang="en-US" b="1" u="sng" dirty="0"/>
              <a:t>CHECK IN CONTINUED</a:t>
            </a:r>
          </a:p>
        </p:txBody>
      </p:sp>
      <p:sp>
        <p:nvSpPr>
          <p:cNvPr id="3" name="Content Placeholder 2">
            <a:extLst>
              <a:ext uri="{FF2B5EF4-FFF2-40B4-BE49-F238E27FC236}">
                <a16:creationId xmlns:a16="http://schemas.microsoft.com/office/drawing/2014/main" id="{1147F7F7-DB0A-9122-6B38-7A1C6073C20E}"/>
              </a:ext>
            </a:extLst>
          </p:cNvPr>
          <p:cNvSpPr>
            <a:spLocks noGrp="1"/>
          </p:cNvSpPr>
          <p:nvPr>
            <p:ph idx="1"/>
          </p:nvPr>
        </p:nvSpPr>
        <p:spPr/>
        <p:txBody>
          <a:bodyPr vert="horz" lIns="91440" tIns="45720" rIns="91440" bIns="45720" rtlCol="0" anchor="t">
            <a:normAutofit fontScale="55000" lnSpcReduction="20000"/>
          </a:bodyPr>
          <a:lstStyle/>
          <a:p>
            <a:pPr marR="0" lvl="0" algn="l" defTabSz="914400" rtl="0" eaLnBrk="1" fontAlgn="auto" latinLnBrk="0" hangingPunct="1">
              <a:lnSpc>
                <a:spcPct val="100000"/>
              </a:lnSpc>
              <a:buClrTx/>
              <a:buSzTx/>
              <a:tabLst/>
              <a:defRPr/>
            </a:pPr>
            <a:endParaRPr lang="en-US" sz="5700" dirty="0">
              <a:solidFill>
                <a:schemeClr val="bg2"/>
              </a:solidFill>
            </a:endParaRPr>
          </a:p>
          <a:p>
            <a:pPr marL="457200" lvl="1" indent="0">
              <a:buNone/>
              <a:defRPr/>
            </a:pPr>
            <a:endParaRPr lang="en-US" sz="8000" dirty="0">
              <a:effectLst>
                <a:outerShdw blurRad="63500" dir="2700000" algn="tl" rotWithShape="0">
                  <a:prstClr val="black">
                    <a:alpha val="40000"/>
                  </a:prstClr>
                </a:outerShdw>
              </a:effectLst>
              <a:cs typeface="Calibri"/>
            </a:endParaRPr>
          </a:p>
          <a:p>
            <a:pPr marL="800100" lvl="1" indent="-342900" defTabSz="914400">
              <a:buFont typeface="Arial" pitchFamily="34" charset="0"/>
              <a:buChar char="•"/>
              <a:defRPr/>
            </a:pPr>
            <a:endParaRPr lang="en-US" sz="4800" dirty="0">
              <a:effectLst>
                <a:outerShdw blurRad="63500" dir="2700000" algn="tl" rotWithShape="0">
                  <a:schemeClr val="tx1">
                    <a:alpha val="40000"/>
                  </a:schemeClr>
                </a:outerShdw>
              </a:effectLst>
            </a:endParaRPr>
          </a:p>
          <a:p>
            <a:pPr marL="800100" lvl="1" indent="-342900" defTabSz="914400">
              <a:buFont typeface="Arial" pitchFamily="34" charset="0"/>
              <a:buChar char="•"/>
              <a:defRPr/>
            </a:pPr>
            <a:r>
              <a:rPr lang="en-US" sz="8000" b="1" dirty="0">
                <a:effectLst>
                  <a:outerShdw blurRad="63500" dir="2700000" algn="tl" rotWithShape="0">
                    <a:schemeClr val="tx1">
                      <a:alpha val="40000"/>
                    </a:schemeClr>
                  </a:outerShdw>
                </a:effectLst>
              </a:rPr>
              <a:t>Absentee/Early Ballots </a:t>
            </a:r>
            <a:r>
              <a:rPr lang="en-US" sz="8000" b="1" u="sng" dirty="0">
                <a:effectLst>
                  <a:outerShdw blurRad="63500" dir="2700000" algn="tl" rotWithShape="0">
                    <a:schemeClr val="tx1">
                      <a:alpha val="40000"/>
                    </a:schemeClr>
                  </a:outerShdw>
                </a:effectLst>
              </a:rPr>
              <a:t>CANNOT BE ACCEPTED AT  THE PRECINCT ON ELEC TION DAY</a:t>
            </a:r>
            <a:r>
              <a:rPr lang="en-US" sz="8000" b="1" dirty="0">
                <a:effectLst>
                  <a:outerShdw blurRad="63500" dir="2700000" algn="tl" rotWithShape="0">
                    <a:schemeClr val="tx1">
                      <a:alpha val="40000"/>
                    </a:schemeClr>
                  </a:outerShdw>
                </a:effectLst>
              </a:rPr>
              <a:t>.  The voter MUST return the ballot to the Clerk’s office at City Hall.</a:t>
            </a:r>
            <a:br>
              <a:rPr lang="en-US" sz="8000" b="1" dirty="0">
                <a:effectLst>
                  <a:outerShdw blurRad="63500" dir="2700000" algn="tl" rotWithShape="0">
                    <a:schemeClr val="tx1">
                      <a:alpha val="40000"/>
                    </a:schemeClr>
                  </a:outerShdw>
                </a:effectLst>
              </a:rPr>
            </a:br>
            <a:endParaRPr lang="en-US" sz="8000" b="1" dirty="0">
              <a:effectLst>
                <a:outerShdw blurRad="63500" dir="2700000" algn="tl" rotWithShape="0">
                  <a:schemeClr val="tx1">
                    <a:alpha val="40000"/>
                  </a:schemeClr>
                </a:outerShdw>
              </a:effectLst>
            </a:endParaRPr>
          </a:p>
          <a:p>
            <a:endParaRPr lang="en-US" dirty="0"/>
          </a:p>
        </p:txBody>
      </p:sp>
    </p:spTree>
    <p:extLst>
      <p:ext uri="{BB962C8B-B14F-4D97-AF65-F5344CB8AC3E}">
        <p14:creationId xmlns:p14="http://schemas.microsoft.com/office/powerpoint/2010/main" val="2152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10274</TotalTime>
  <Words>1510</Words>
  <Application>Microsoft Office PowerPoint</Application>
  <PresentationFormat>Widescreen</PresentationFormat>
  <Paragraphs>154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Symbol</vt:lpstr>
      <vt:lpstr>Office Theme</vt:lpstr>
      <vt:lpstr>Inspector Training </vt:lpstr>
      <vt:lpstr>Mark your calendars</vt:lpstr>
      <vt:lpstr>What will the ballot look like? </vt:lpstr>
      <vt:lpstr>OPENING OF THE POLLS</vt:lpstr>
      <vt:lpstr>LOOK UP INSPECTORS</vt:lpstr>
      <vt:lpstr>WORKING THE CHECK-IN DESK</vt:lpstr>
      <vt:lpstr>CHECK IN CONTINUED </vt:lpstr>
      <vt:lpstr>CHECK IN CONTINUED</vt:lpstr>
      <vt:lpstr>CHECK IN CONTINUED</vt:lpstr>
      <vt:lpstr>BALLOT BOX ATTENDANT </vt:lpstr>
      <vt:lpstr>INACTIVE CLERKS</vt:lpstr>
      <vt:lpstr>OBSERVERS</vt:lpstr>
      <vt:lpstr>150 FOOT RULE</vt:lpstr>
      <vt:lpstr>MEDIA</vt:lpstr>
      <vt:lpstr>CLOSING OF THE POLLS</vt:lpstr>
      <vt:lpstr>CLOSING OF THE POLLS CONTINUED</vt:lpstr>
      <vt:lpstr>CLOSING OF THE POLLS CONTINUED</vt:lpstr>
      <vt:lpstr>RESPECT FOR VOTERS</vt:lpstr>
      <vt:lpstr>PERSONAL POLITICS</vt:lpstr>
      <vt:lpstr>POLITICAL DISCUSSIONS</vt:lpstr>
      <vt:lpstr>EXPECTATIONS</vt:lpstr>
      <vt:lpstr>LUNCH BREAK AND PAY</vt:lpstr>
      <vt:lpstr>Make a Plan to Vote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 Training</dc:title>
  <dc:creator>kaitlin wright</dc:creator>
  <cp:lastModifiedBy>Kaitlin Wright</cp:lastModifiedBy>
  <cp:revision>123</cp:revision>
  <cp:lastPrinted>2024-10-15T21:07:47Z</cp:lastPrinted>
  <dcterms:created xsi:type="dcterms:W3CDTF">2022-10-03T21:29:28Z</dcterms:created>
  <dcterms:modified xsi:type="dcterms:W3CDTF">2024-10-15T21:08:04Z</dcterms:modified>
</cp:coreProperties>
</file>